
<file path=[Content_Types].xml><?xml version="1.0" encoding="utf-8"?>
<Types xmlns="http://schemas.openxmlformats.org/package/2006/content-types"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1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315" r:id="rId63"/>
    <p:sldId id="316" r:id="rId64"/>
    <p:sldId id="317" r:id="rId65"/>
    <p:sldId id="318" r:id="rId66"/>
    <p:sldId id="319" r:id="rId67"/>
    <p:sldId id="320" r:id="rId68"/>
    <p:sldId id="321" r:id="rId69"/>
    <p:sldId id="322" r:id="rId70"/>
    <p:sldId id="323" r:id="rId71"/>
    <p:sldId id="324" r:id="rId72"/>
    <p:sldId id="325" r:id="rId73"/>
    <p:sldId id="326" r:id="rId74"/>
    <p:sldId id="327" r:id="rId75"/>
    <p:sldId id="328" r:id="rId76"/>
    <p:sldId id="329" r:id="rId77"/>
    <p:sldId id="330" r:id="rId78"/>
    <p:sldId id="331" r:id="rId79"/>
    <p:sldId id="332" r:id="rId80"/>
    <p:sldId id="333" r:id="rId81"/>
    <p:sldId id="334" r:id="rId82"/>
    <p:sldId id="335" r:id="rId83"/>
    <p:sldId id="336" r:id="rId84"/>
    <p:sldId id="337" r:id="rId85"/>
    <p:sldId id="338" r:id="rId86"/>
    <p:sldId id="339" r:id="rId87"/>
    <p:sldId id="340" r:id="rId88"/>
    <p:sldId id="341" r:id="rId89"/>
    <p:sldId id="342" r:id="rId90"/>
    <p:sldId id="343" r:id="rId91"/>
    <p:sldId id="344" r:id="rId92"/>
    <p:sldId id="345" r:id="rId93"/>
    <p:sldId id="346" r:id="rId94"/>
    <p:sldId id="347" r:id="rId95"/>
    <p:sldId id="348" r:id="rId96"/>
    <p:sldId id="349" r:id="rId97"/>
    <p:sldId id="350" r:id="rId98"/>
    <p:sldId id="351" r:id="rId99"/>
    <p:sldId id="352" r:id="rId100"/>
    <p:sldId id="353" r:id="rId101"/>
    <p:sldId id="354" r:id="rId102"/>
    <p:sldId id="355" r:id="rId103"/>
    <p:sldId id="356" r:id="rId104"/>
    <p:sldId id="357" r:id="rId105"/>
    <p:sldId id="358" r:id="rId106"/>
    <p:sldId id="359" r:id="rId107"/>
    <p:sldId id="360" r:id="rId108"/>
    <p:sldId id="361" r:id="rId109"/>
    <p:sldId id="362" r:id="rId110"/>
    <p:sldId id="363" r:id="rId111"/>
    <p:sldId id="364" r:id="rId112"/>
  </p:sldIdLst>
  <p:sldSz cx="9144000" cy="5143500"/>
  <p:notesSz cx="6858000" cy="9144000"/>
  <p:embeddedFontLst>
    <p:embeddedFont>
      <p:font typeface="Roboto" charset="0"/>
      <p:regular r:id="rId116"/>
      <p:bold r:id="rId117"/>
      <p:italic r:id="rId118"/>
      <p:boldItalic r:id="rId119"/>
    </p:embeddedFont>
    <p:embeddedFont>
      <p:font typeface="Nunito" charset="0"/>
      <p:regular r:id="rId120"/>
      <p:bold r:id="rId121"/>
      <p:italic r:id="rId122"/>
      <p:boldItalic r:id="rId123"/>
    </p:embeddedFont>
    <p:embeddedFont>
      <p:font typeface="Roboto Mono" charset="0"/>
      <p:regular r:id="rId124"/>
      <p:bold r:id="rId125"/>
      <p:italic r:id="rId126"/>
      <p:boldItalic r:id="rId1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4308B1A8-E31E-4147-9CA4-813A5D375C11}" styleName="Table_0">
    <a:wholeTbl>
      <a:tcTxStyle>
        <a:srgbClr val="000000"/>
        <a:latin typeface="Arial"/>
        <a:ea typeface="Arial"/>
        <a:cs typeface="Arial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1620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6.xml"/><Relationship Id="rId98" Type="http://schemas.openxmlformats.org/officeDocument/2006/relationships/slide" Target="slides/slide95.xml"/><Relationship Id="rId97" Type="http://schemas.openxmlformats.org/officeDocument/2006/relationships/slide" Target="slides/slide94.xml"/><Relationship Id="rId96" Type="http://schemas.openxmlformats.org/officeDocument/2006/relationships/slide" Target="slides/slide93.xml"/><Relationship Id="rId95" Type="http://schemas.openxmlformats.org/officeDocument/2006/relationships/slide" Target="slides/slide92.xml"/><Relationship Id="rId94" Type="http://schemas.openxmlformats.org/officeDocument/2006/relationships/slide" Target="slides/slide91.xml"/><Relationship Id="rId93" Type="http://schemas.openxmlformats.org/officeDocument/2006/relationships/slide" Target="slides/slide90.xml"/><Relationship Id="rId92" Type="http://schemas.openxmlformats.org/officeDocument/2006/relationships/slide" Target="slides/slide89.xml"/><Relationship Id="rId91" Type="http://schemas.openxmlformats.org/officeDocument/2006/relationships/slide" Target="slides/slide88.xml"/><Relationship Id="rId90" Type="http://schemas.openxmlformats.org/officeDocument/2006/relationships/slide" Target="slides/slide87.xml"/><Relationship Id="rId9" Type="http://schemas.openxmlformats.org/officeDocument/2006/relationships/slide" Target="slides/slide6.xml"/><Relationship Id="rId89" Type="http://schemas.openxmlformats.org/officeDocument/2006/relationships/slide" Target="slides/slide86.xml"/><Relationship Id="rId88" Type="http://schemas.openxmlformats.org/officeDocument/2006/relationships/slide" Target="slides/slide85.xml"/><Relationship Id="rId87" Type="http://schemas.openxmlformats.org/officeDocument/2006/relationships/slide" Target="slides/slide84.xml"/><Relationship Id="rId86" Type="http://schemas.openxmlformats.org/officeDocument/2006/relationships/slide" Target="slides/slide83.xml"/><Relationship Id="rId85" Type="http://schemas.openxmlformats.org/officeDocument/2006/relationships/slide" Target="slides/slide82.xml"/><Relationship Id="rId84" Type="http://schemas.openxmlformats.org/officeDocument/2006/relationships/slide" Target="slides/slide81.xml"/><Relationship Id="rId83" Type="http://schemas.openxmlformats.org/officeDocument/2006/relationships/slide" Target="slides/slide80.xml"/><Relationship Id="rId82" Type="http://schemas.openxmlformats.org/officeDocument/2006/relationships/slide" Target="slides/slide79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5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7" Type="http://schemas.openxmlformats.org/officeDocument/2006/relationships/font" Target="fonts/font12.fntdata"/><Relationship Id="rId126" Type="http://schemas.openxmlformats.org/officeDocument/2006/relationships/font" Target="fonts/font11.fntdata"/><Relationship Id="rId125" Type="http://schemas.openxmlformats.org/officeDocument/2006/relationships/font" Target="fonts/font10.fntdata"/><Relationship Id="rId124" Type="http://schemas.openxmlformats.org/officeDocument/2006/relationships/font" Target="fonts/font9.fntdata"/><Relationship Id="rId123" Type="http://schemas.openxmlformats.org/officeDocument/2006/relationships/font" Target="fonts/font8.fntdata"/><Relationship Id="rId122" Type="http://schemas.openxmlformats.org/officeDocument/2006/relationships/font" Target="fonts/font7.fntdata"/><Relationship Id="rId121" Type="http://schemas.openxmlformats.org/officeDocument/2006/relationships/font" Target="fonts/font6.fntdata"/><Relationship Id="rId120" Type="http://schemas.openxmlformats.org/officeDocument/2006/relationships/font" Target="fonts/font5.fntdata"/><Relationship Id="rId12" Type="http://schemas.openxmlformats.org/officeDocument/2006/relationships/slide" Target="slides/slide9.xml"/><Relationship Id="rId119" Type="http://schemas.openxmlformats.org/officeDocument/2006/relationships/font" Target="fonts/font4.fntdata"/><Relationship Id="rId118" Type="http://schemas.openxmlformats.org/officeDocument/2006/relationships/font" Target="fonts/font3.fntdata"/><Relationship Id="rId117" Type="http://schemas.openxmlformats.org/officeDocument/2006/relationships/font" Target="fonts/font2.fntdata"/><Relationship Id="rId116" Type="http://schemas.openxmlformats.org/officeDocument/2006/relationships/font" Target="fonts/font1.fntdata"/><Relationship Id="rId115" Type="http://schemas.openxmlformats.org/officeDocument/2006/relationships/tableStyles" Target="tableStyles.xml"/><Relationship Id="rId114" Type="http://schemas.openxmlformats.org/officeDocument/2006/relationships/viewProps" Target="viewProps.xml"/><Relationship Id="rId113" Type="http://schemas.openxmlformats.org/officeDocument/2006/relationships/presProps" Target="presProps.xml"/><Relationship Id="rId112" Type="http://schemas.openxmlformats.org/officeDocument/2006/relationships/slide" Target="slides/slide109.xml"/><Relationship Id="rId111" Type="http://schemas.openxmlformats.org/officeDocument/2006/relationships/slide" Target="slides/slide108.xml"/><Relationship Id="rId110" Type="http://schemas.openxmlformats.org/officeDocument/2006/relationships/slide" Target="slides/slide107.xml"/><Relationship Id="rId11" Type="http://schemas.openxmlformats.org/officeDocument/2006/relationships/slide" Target="slides/slide8.xml"/><Relationship Id="rId109" Type="http://schemas.openxmlformats.org/officeDocument/2006/relationships/slide" Target="slides/slide106.xml"/><Relationship Id="rId108" Type="http://schemas.openxmlformats.org/officeDocument/2006/relationships/slide" Target="slides/slide105.xml"/><Relationship Id="rId107" Type="http://schemas.openxmlformats.org/officeDocument/2006/relationships/slide" Target="slides/slide104.xml"/><Relationship Id="rId106" Type="http://schemas.openxmlformats.org/officeDocument/2006/relationships/slide" Target="slides/slide103.xml"/><Relationship Id="rId105" Type="http://schemas.openxmlformats.org/officeDocument/2006/relationships/slide" Target="slides/slide102.xml"/><Relationship Id="rId104" Type="http://schemas.openxmlformats.org/officeDocument/2006/relationships/slide" Target="slides/slide101.xml"/><Relationship Id="rId103" Type="http://schemas.openxmlformats.org/officeDocument/2006/relationships/slide" Target="slides/slide100.xml"/><Relationship Id="rId102" Type="http://schemas.openxmlformats.org/officeDocument/2006/relationships/slide" Target="slides/slide99.xml"/><Relationship Id="rId101" Type="http://schemas.openxmlformats.org/officeDocument/2006/relationships/slide" Target="slides/slide98.xml"/><Relationship Id="rId100" Type="http://schemas.openxmlformats.org/officeDocument/2006/relationships/slide" Target="slides/slide97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0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2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3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4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5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6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7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8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9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3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6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2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3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4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5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6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7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8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0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2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3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4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5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6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7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8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0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2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3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4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5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6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7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8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9f6cdf0ce2_0_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39f6cdf0ce2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39f82614628_4_29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39f82614628_4_2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a1b7bba23f_0_2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73" name="Google Shape;1173;g3a1b7bba23f_0_2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3a1b7bba23f_0_2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88" name="Google Shape;1188;g3a1b7bba23f_0_2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3a1b7bba23f_0_29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4" name="Google Shape;1194;g3a1b7bba23f_0_2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3a1b7bba23f_0_31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14" name="Google Shape;1214;g3a1b7bba23f_0_31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g3a1b7bba23f_0_3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5" name="Google Shape;1225;g3a1b7bba23f_0_3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3a1b7bba23f_0_33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2" name="Google Shape;1232;g3a1b7bba23f_0_33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37" name="Shape 1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8" name="Google Shape;1238;g3a1b7bba23f_0_3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9" name="Google Shape;1239;g3a1b7bba23f_0_3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8" name="Shape 1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" name="Google Shape;1249;g3a1b7bba23f_0_3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50" name="Google Shape;1250;g3a1b7bba23f_0_3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3a1b7bba23f_0_35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1" name="Google Shape;1261;g3a1b7bba23f_0_35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3a1b7bba23f_0_36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72" name="Google Shape;1272;g3a1b7bba23f_0_3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9f6cdf0ce2_0_7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g39f6cdf0ce2_0_7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9f6cdf0ce2_0_8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39f6cdf0ce2_0_8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39f82614628_1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39f82614628_1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9f6cdf0ce2_0_5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9f6cdf0ce2_0_5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39f82614628_1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39f82614628_1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9f82614628_3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9f82614628_3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9f82614628_3_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9f82614628_3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9f82614628_4_16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9f82614628_4_16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9f82614628_3_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9f82614628_3_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9f5762d054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9f5762d054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9f82614628_3_1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39f82614628_3_1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9f82614628_3_2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39f82614628_3_2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9f82614628_3_3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9f82614628_3_3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9f82614628_3_3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9f82614628_3_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9f82614628_3_4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9f82614628_3_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39f82614628_3_4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39f82614628_3_4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39f82614628_4_18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39f82614628_4_18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39f82614628_6_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39f82614628_6_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9f82614628_4_17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9f82614628_4_17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9f82614628_6_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9f82614628_6_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9f6cdf0ce2_0_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" name="Google Shape;67;g39f6cdf0ce2_0_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9f82614628_4_11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9f82614628_4_1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39f82614628_3_6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39f82614628_3_6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39f82614628_4_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39f82614628_4_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9f82614628_4_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9f82614628_4_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9f82614628_4_6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9f82614628_4_6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9f82614628_4_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9f82614628_4_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9f82614628_4_5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9f82614628_4_5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9f82614628_4_4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9f82614628_4_4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39f82614628_4_4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39f82614628_4_4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39f82614628_4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39f82614628_4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9f6cdf0ce2_0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39f6cdf0ce2_0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9f82614628_4_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9f82614628_4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9f82614628_4_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9f82614628_4_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39f82614628_4_19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39f82614628_4_19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9f82614628_4_20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9f82614628_4_2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9f82614628_4_8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9f82614628_4_8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39f82614628_4_7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39f82614628_4_7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9f82614628_4_12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9f82614628_4_12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9f82614628_4_14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9f82614628_4_14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9f82614628_4_13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9f82614628_4_13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39f6cdf0ce2_0_9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4" name="Google Shape;484;g39f6cdf0ce2_0_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39f6cdf0ce2_0_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" name="Google Shape;80;g39f6cdf0ce2_0_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39f6cdf0ce2_0_1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9" name="Google Shape;499;g39f6cdf0ce2_0_1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39f6cdf0ce2_0_14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g39f6cdf0ce2_0_1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9f6cdf0ce2_0_16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g39f6cdf0ce2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39f82614628_4_1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39f82614628_4_1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39f6cdf0ce2_0_22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g39f6cdf0ce2_0_22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39f6cdf0ce2_0_2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4" name="Google Shape;584;g39f6cdf0ce2_0_2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9f6cdf0ce2_0_23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2" name="Google Shape;592;g39f6cdf0ce2_0_23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39f6cdf0ce2_0_24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9" name="Google Shape;599;g39f6cdf0ce2_0_2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g39f6cdf0ce2_0_25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g39f6cdf0ce2_0_25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39f6cdf0ce2_0_2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g39f6cdf0ce2_0_2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39f6cdf0ce2_0_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39f6cdf0ce2_0_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39f6cdf0ce2_0_28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1" name="Google Shape;641;g39f6cdf0ce2_0_28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39f6cdf0ce2_0_29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8" name="Google Shape;658;g39f6cdf0ce2_0_2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39f6cdf0ce2_0_30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39f6cdf0ce2_0_30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39f6cdf0ce2_0_31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8" name="Google Shape;678;g39f6cdf0ce2_0_31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9f6cdf0ce2_0_3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g39f6cdf0ce2_0_3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39f6cdf0ce2_0_35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0" name="Google Shape;720;g39f6cdf0ce2_0_35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9f6cdf0ce2_0_37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6" name="Google Shape;736;g39f6cdf0ce2_0_37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g39f6cdf0ce2_0_39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7" name="Google Shape;757;g39f6cdf0ce2_0_3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39f6cdf0ce2_0_40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8" name="Google Shape;768;g39f6cdf0ce2_0_40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39f6cdf0ce2_0_42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1" name="Google Shape;791;g39f6cdf0ce2_0_42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39f6cdf0ce2_0_4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g39f6cdf0ce2_0_4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03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39f6cdf0ce2_0_4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5" name="Google Shape;805;g39f6cdf0ce2_0_4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39f6cdf0ce2_0_4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5" name="Google Shape;825;g39f6cdf0ce2_0_4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39f6cdf0ce2_0_47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4" name="Google Shape;844;g39f6cdf0ce2_0_47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39f6cdf0ce2_0_48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7" name="Google Shape;857;g39f6cdf0ce2_0_48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9f6cdf0ce2_0_50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9" name="Google Shape;879;g39f6cdf0ce2_0_50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39f6cdf0ce2_0_511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6" name="Google Shape;886;g39f6cdf0ce2_0_5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9f6cdf0ce2_0_5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3" name="Google Shape;893;g39f6cdf0ce2_0_5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98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g3a1b7bba23f_0_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0" name="Google Shape;900;g3a1b7bba23f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a1b7bba23f_0_4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08" name="Google Shape;908;g3a1b7bba23f_0_4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a1b7bba23f_0_429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5" name="Google Shape;915;g3a1b7bba23f_0_42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9f6cdf0ce2_0_50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g39f6cdf0ce2_0_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3a1b7bba23f_0_435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2" name="Google Shape;922;g3a1b7bba23f_0_43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3a1b7bba23f_0_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29" name="Google Shape;929;g3a1b7bba23f_0_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3a1b7bba23f_0_1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6" name="Google Shape;936;g3a1b7bba23f_0_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g3a1b7bba23f_0_1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2" name="Google Shape;942;g3a1b7bba23f_0_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a1b7bba23f_0_3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58" name="Google Shape;958;g3a1b7bba23f_0_3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67" name="Shape 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8" name="Google Shape;968;g3a1b7bba23f_0_4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69" name="Google Shape;969;g3a1b7bba23f_0_4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a1b7bba23f_0_52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80" name="Google Shape;980;g3a1b7bba23f_0_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93" name="Shape 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Google Shape;994;g3a1b7bba23f_0_66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95" name="Google Shape;995;g3a1b7bba23f_0_66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3a1b7bba23f_0_8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14" name="Google Shape;1014;g3a1b7bba23f_0_8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g3a1b7bba23f_0_10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4" name="Google Shape;1034;g3a1b7bba23f_0_1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9f6cdf0ce2_0_6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39f6cdf0ce2_0_6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g3a1b7bba23f_0_1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0" name="Google Shape;1040;g3a1b7bba23f_0_1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a1b7bba23f_0_12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60" name="Google Shape;1060;g3a1b7bba23f_0_1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3a1b7bba23f_0_13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1" name="Google Shape;1071;g3a1b7bba23f_0_13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2" name="Google Shape;1082;g3a1b7bba23f_0_19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3" name="Google Shape;1083;g3a1b7bba23f_0_19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3a1b7bba23f_0_19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9" name="Google Shape;1089;g3a1b7bba23f_0_19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3a1b7bba23f_0_20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00" name="Google Shape;1100;g3a1b7bba23f_0_20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a1b7bba23f_0_218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1" name="Google Shape;1111;g3a1b7bba23f_0_21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15" name="Shape 1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" name="Google Shape;1116;g3a1b7bba23f_0_223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7" name="Google Shape;1117;g3a1b7bba23f_0_2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3a1b7bba23f_0_247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2" name="Google Shape;1142;g3a1b7bba23f_0_2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g3a1b7bba23f_0_254:notes"/>
          <p:cNvSpPr/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50" name="Google Shape;1150;g3a1b7bba23f_0_25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0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Relationship Id="rId3" Type="http://schemas.openxmlformats.org/officeDocument/2006/relationships/image" Target="../media/image128.png"/><Relationship Id="rId2" Type="http://schemas.openxmlformats.org/officeDocument/2006/relationships/hyperlink" Target="https://shorturl.at/prOPY" TargetMode="External"/><Relationship Id="rId1" Type="http://schemas.openxmlformats.org/officeDocument/2006/relationships/image" Target="../media/image127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3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4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5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5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3.xml"/><Relationship Id="rId7" Type="http://schemas.openxmlformats.org/officeDocument/2006/relationships/hyperlink" Target="https://www.youtube.com/watch?v=KX85vZ3ANVk" TargetMode="External"/><Relationship Id="rId6" Type="http://schemas.openxmlformats.org/officeDocument/2006/relationships/hyperlink" Target="https://www.youtube.com/watch?v=GXxTxBPKecQ&amp;t=229s" TargetMode="External"/><Relationship Id="rId5" Type="http://schemas.openxmlformats.org/officeDocument/2006/relationships/hyperlink" Target="https://www.youtube.com/watch?v=oZcvqfWf_ps&amp;t=100s" TargetMode="External"/><Relationship Id="rId4" Type="http://schemas.openxmlformats.org/officeDocument/2006/relationships/hyperlink" Target="https://www.youtube.com/watch?v=b_tOialCSXE" TargetMode="External"/><Relationship Id="rId3" Type="http://schemas.openxmlformats.org/officeDocument/2006/relationships/hyperlink" Target="https://www.youtube.com/watch?v=ngJQPt-xEeo" TargetMode="External"/><Relationship Id="rId2" Type="http://schemas.openxmlformats.org/officeDocument/2006/relationships/hyperlink" Target="https://canonical-ubuntu-wsl.readthedocs-hosted.com/en/latest/guides/install-ubuntu-wsl2/" TargetMode="External"/><Relationship Id="rId1" Type="http://schemas.openxmlformats.org/officeDocument/2006/relationships/hyperlink" Target="https://support.apple.com/en-vn/guide/terminal/apd5265185d-f365-44cb-8b09-71a064a42125/mac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3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.xml"/><Relationship Id="rId6" Type="http://schemas.openxmlformats.org/officeDocument/2006/relationships/slideLayout" Target="../slideLayouts/slideLayout3.xml"/><Relationship Id="rId5" Type="http://schemas.openxmlformats.org/officeDocument/2006/relationships/image" Target="../media/image1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2.xml"/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0.png"/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1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2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3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4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5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5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6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7.png"/></Relationships>
</file>

<file path=ppt/slides/_rels/slide6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79.png"/><Relationship Id="rId1" Type="http://schemas.openxmlformats.org/officeDocument/2006/relationships/image" Target="../media/image78.png"/></Relationships>
</file>

<file path=ppt/slides/_rels/slide6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9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image" Target="../media/image8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2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5.GIF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7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3.xml"/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3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1" Type="http://schemas.openxmlformats.org/officeDocument/2006/relationships/image" Target="../media/image93.pn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6.png"/><Relationship Id="rId1" Type="http://schemas.openxmlformats.org/officeDocument/2006/relationships/image" Target="../media/image95.png"/></Relationships>
</file>

<file path=ppt/slides/_rels/slide8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0.png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101.png"/></Relationships>
</file>

<file path=ppt/slides/_rels/slide8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8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109.png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10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9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9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image" Target="../media/image116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9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0.png"/></Relationships>
</file>

<file path=ppt/slides/_rels/slide9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3.png"/><Relationship Id="rId1" Type="http://schemas.openxmlformats.org/officeDocument/2006/relationships/hyperlink" Target="https://shorturl.at/prOPY" TargetMode="External"/></Relationships>
</file>

<file path=ppt/slides/_rels/slide9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6.png"/><Relationship Id="rId3" Type="http://schemas.openxmlformats.org/officeDocument/2006/relationships/image" Target="../media/image125.png"/><Relationship Id="rId2" Type="http://schemas.openxmlformats.org/officeDocument/2006/relationships/hyperlink" Target="https://shorturl.at/prOPY" TargetMode="External"/><Relationship Id="rId1" Type="http://schemas.openxmlformats.org/officeDocument/2006/relationships/image" Target="../media/image1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Google Shape;57;p1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287500" y="-12700"/>
            <a:ext cx="2843801" cy="20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3"/>
          <p:cNvSpPr txBox="1"/>
          <p:nvPr>
            <p:ph type="ctrTitle"/>
          </p:nvPr>
        </p:nvSpPr>
        <p:spPr>
          <a:xfrm>
            <a:off x="498150" y="1192650"/>
            <a:ext cx="81477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300"/>
              <a:t>Ubuntu </a:t>
            </a:r>
            <a:endParaRPr sz="4300"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300"/>
              <a:t>and basic Linux command part 1</a:t>
            </a:r>
            <a:endParaRPr sz="4300"/>
          </a:p>
        </p:txBody>
      </p:sp>
      <p:sp>
        <p:nvSpPr>
          <p:cNvPr id="55" name="Google Shape;55;p13"/>
          <p:cNvSpPr txBox="1"/>
          <p:nvPr>
            <p:ph type="subTitle" idx="1"/>
          </p:nvPr>
        </p:nvSpPr>
        <p:spPr>
          <a:xfrm>
            <a:off x="1846972" y="3163524"/>
            <a:ext cx="5184300" cy="17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500" i="1"/>
              <a:t>Adapted and modified slides from Nguyen Quang Khai</a:t>
            </a:r>
            <a:endParaRPr sz="1500" i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500"/>
              <a:t>Nov 2, 2025 </a:t>
            </a:r>
            <a:endParaRPr sz="15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500"/>
              <a:t>hagiahuy311@gmail.com</a:t>
            </a:r>
            <a:br>
              <a:rPr lang="en-GB" sz="1500"/>
            </a:br>
            <a:r>
              <a:rPr lang="en-GB" sz="1500"/>
              <a:t>HuyHa</a:t>
            </a:r>
            <a:endParaRPr sz="1500"/>
          </a:p>
        </p:txBody>
      </p:sp>
      <p:sp>
        <p:nvSpPr>
          <p:cNvPr id="56" name="Google Shape;56;p1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43" name="Google Shape;143;p2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sp>
        <p:nvSpPr>
          <p:cNvPr id="144" name="Google Shape;144;p2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45" name="Google Shape;145;p22"/>
          <p:cNvSpPr txBox="1"/>
          <p:nvPr/>
        </p:nvSpPr>
        <p:spPr>
          <a:xfrm>
            <a:off x="0" y="4529125"/>
            <a:ext cx="98859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100">
                <a:solidFill>
                  <a:schemeClr val="dk1"/>
                </a:solidFill>
              </a:rPr>
              <a:t>https://onecompiler.com/bash</a:t>
            </a:r>
            <a:endParaRPr sz="200"/>
          </a:p>
        </p:txBody>
      </p:sp>
      <p:pic>
        <p:nvPicPr>
          <p:cNvPr id="146" name="Google Shape;146;p2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9275" y="-5"/>
            <a:ext cx="9143998" cy="4576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76" name="Google Shape;1176;p112"/>
          <p:cNvSpPr txBox="1"/>
          <p:nvPr/>
        </p:nvSpPr>
        <p:spPr>
          <a:xfrm>
            <a:off x="82700" y="68727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Symbolic representation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112"/>
          <p:cNvSpPr txBox="1"/>
          <p:nvPr/>
        </p:nvSpPr>
        <p:spPr>
          <a:xfrm>
            <a:off x="2997750" y="124875"/>
            <a:ext cx="314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chmod: Change File Mode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8" name="Google Shape;1178;p11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7750" y="1107925"/>
            <a:ext cx="4041900" cy="1256429"/>
          </a:xfrm>
          <a:prstGeom prst="rect">
            <a:avLst/>
          </a:prstGeom>
          <a:noFill/>
          <a:ln>
            <a:noFill/>
          </a:ln>
        </p:spPr>
      </p:pic>
      <p:sp>
        <p:nvSpPr>
          <p:cNvPr id="1179" name="Google Shape;1179;p112"/>
          <p:cNvSpPr txBox="1"/>
          <p:nvPr/>
        </p:nvSpPr>
        <p:spPr>
          <a:xfrm>
            <a:off x="1010501" y="2338525"/>
            <a:ext cx="2334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chmod Symbolic Notation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112"/>
          <p:cNvSpPr txBox="1"/>
          <p:nvPr/>
        </p:nvSpPr>
        <p:spPr>
          <a:xfrm>
            <a:off x="227788" y="2723425"/>
            <a:ext cx="40419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no character is specified, “all” will be assumed. 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</a:t>
            </a:r>
            <a:r>
              <a:rPr lang="en-GB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a permission is to be added.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GB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a permission is to be taken away.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9875" marR="0" lvl="0" indent="-2667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en-GB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only the specified permissions are to be applied and that all others are to be removed.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112"/>
          <p:cNvSpPr txBox="1"/>
          <p:nvPr/>
        </p:nvSpPr>
        <p:spPr>
          <a:xfrm>
            <a:off x="0" y="4804800"/>
            <a:ext cx="17319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https://shorturl.at/prOPY</a:t>
            </a:r>
            <a:r>
              <a:rPr lang="en-GB"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112"/>
          <p:cNvSpPr txBox="1"/>
          <p:nvPr/>
        </p:nvSpPr>
        <p:spPr>
          <a:xfrm>
            <a:off x="250150" y="3819588"/>
            <a:ext cx="30000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Permission: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readable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writeable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executable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3" name="Google Shape;1183;p11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11174" y="1072175"/>
            <a:ext cx="4709981" cy="1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4" name="Google Shape;1184;p112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47088" y="2435175"/>
            <a:ext cx="4638140" cy="8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112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254046" y="3636530"/>
            <a:ext cx="4824228" cy="8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0" name="Google Shape;1190;p113"/>
          <p:cNvSpPr txBox="1"/>
          <p:nvPr/>
        </p:nvSpPr>
        <p:spPr>
          <a:xfrm>
            <a:off x="422125" y="1566800"/>
            <a:ext cx="8150700" cy="12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85000"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GB"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5. Compress and decompress</a:t>
            </a: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1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11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62000" y="1625400"/>
            <a:ext cx="6306969" cy="3037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1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98" name="Google Shape;1198;p114"/>
          <p:cNvSpPr txBox="1"/>
          <p:nvPr/>
        </p:nvSpPr>
        <p:spPr>
          <a:xfrm>
            <a:off x="82675" y="555225"/>
            <a:ext cx="65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tar command: </a:t>
            </a: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compress and decompress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114"/>
          <p:cNvSpPr txBox="1"/>
          <p:nvPr/>
        </p:nvSpPr>
        <p:spPr>
          <a:xfrm>
            <a:off x="2828550" y="74550"/>
            <a:ext cx="348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Compress and decompress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114"/>
          <p:cNvSpPr txBox="1"/>
          <p:nvPr/>
        </p:nvSpPr>
        <p:spPr>
          <a:xfrm>
            <a:off x="790175" y="1275125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-c --create: create a new archive file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114"/>
          <p:cNvSpPr txBox="1"/>
          <p:nvPr/>
        </p:nvSpPr>
        <p:spPr>
          <a:xfrm>
            <a:off x="4988275" y="2963650"/>
            <a:ext cx="19476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-v or --verbose: Verbosely list files processed</a:t>
            </a:r>
            <a:endParaRPr sz="13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114"/>
          <p:cNvSpPr txBox="1"/>
          <p:nvPr/>
        </p:nvSpPr>
        <p:spPr>
          <a:xfrm>
            <a:off x="4123950" y="1287688"/>
            <a:ext cx="3180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-z, --gzip: Using gzip to compress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114"/>
          <p:cNvSpPr txBox="1"/>
          <p:nvPr/>
        </p:nvSpPr>
        <p:spPr>
          <a:xfrm>
            <a:off x="5067775" y="2203050"/>
            <a:ext cx="1868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-f or --file: compressed file name</a:t>
            </a:r>
            <a:endParaRPr sz="13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114"/>
          <p:cNvSpPr/>
          <p:nvPr/>
        </p:nvSpPr>
        <p:spPr>
          <a:xfrm>
            <a:off x="790175" y="2319125"/>
            <a:ext cx="3180600" cy="16482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5" name="Google Shape;1205;p114"/>
          <p:cNvCxnSpPr>
            <a:stCxn id="1204" idx="3"/>
            <a:endCxn id="1201" idx="1"/>
          </p:cNvCxnSpPr>
          <p:nvPr/>
        </p:nvCxnSpPr>
        <p:spPr>
          <a:xfrm>
            <a:off x="3970775" y="3143225"/>
            <a:ext cx="1017600" cy="213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06" name="Google Shape;1206;p114"/>
          <p:cNvCxnSpPr/>
          <p:nvPr/>
        </p:nvCxnSpPr>
        <p:spPr>
          <a:xfrm>
            <a:off x="3970775" y="2142925"/>
            <a:ext cx="795900" cy="6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07" name="Google Shape;1207;p114"/>
          <p:cNvCxnSpPr/>
          <p:nvPr/>
        </p:nvCxnSpPr>
        <p:spPr>
          <a:xfrm>
            <a:off x="3792025" y="2155275"/>
            <a:ext cx="1313100" cy="2550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08" name="Google Shape;1208;p114"/>
          <p:cNvSpPr txBox="1"/>
          <p:nvPr/>
        </p:nvSpPr>
        <p:spPr>
          <a:xfrm>
            <a:off x="86125" y="987075"/>
            <a:ext cx="8522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Compress all files and directories in the “Documents" directory to a compressed file named “doc.tar.gz"  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9" name="Google Shape;1209;p114"/>
          <p:cNvCxnSpPr/>
          <p:nvPr/>
        </p:nvCxnSpPr>
        <p:spPr>
          <a:xfrm rot="10800000" flipH="1">
            <a:off x="3776100" y="2142025"/>
            <a:ext cx="66000" cy="9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10" name="Google Shape;1210;p114"/>
          <p:cNvCxnSpPr/>
          <p:nvPr/>
        </p:nvCxnSpPr>
        <p:spPr>
          <a:xfrm rot="10800000">
            <a:off x="4756450" y="2167325"/>
            <a:ext cx="617100" cy="1467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11" name="Google Shape;1211;p114"/>
          <p:cNvSpPr txBox="1"/>
          <p:nvPr/>
        </p:nvSpPr>
        <p:spPr>
          <a:xfrm>
            <a:off x="289600" y="4704800"/>
            <a:ext cx="495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four options "-c -v -z -f" can be written as "cvzf"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6" name="Google Shape;1216;p11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9775" y="1115425"/>
            <a:ext cx="7125797" cy="3590750"/>
          </a:xfrm>
          <a:prstGeom prst="rect">
            <a:avLst/>
          </a:prstGeom>
          <a:noFill/>
          <a:ln>
            <a:noFill/>
          </a:ln>
        </p:spPr>
      </p:pic>
      <p:sp>
        <p:nvSpPr>
          <p:cNvPr id="1217" name="Google Shape;1217;p1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218" name="Google Shape;1218;p115"/>
          <p:cNvSpPr txBox="1"/>
          <p:nvPr/>
        </p:nvSpPr>
        <p:spPr>
          <a:xfrm>
            <a:off x="310650" y="730525"/>
            <a:ext cx="8522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Decompress a compressed file named “doc.tar.gz"  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115"/>
          <p:cNvSpPr txBox="1"/>
          <p:nvPr/>
        </p:nvSpPr>
        <p:spPr>
          <a:xfrm>
            <a:off x="3941700" y="2768050"/>
            <a:ext cx="3486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-x, --extract: Extract files from an archive.</a:t>
            </a:r>
            <a:endParaRPr sz="1300" b="0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115"/>
          <p:cNvSpPr txBox="1"/>
          <p:nvPr/>
        </p:nvSpPr>
        <p:spPr>
          <a:xfrm>
            <a:off x="2828550" y="74550"/>
            <a:ext cx="3486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Compress and decompress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21" name="Google Shape;1221;p115"/>
          <p:cNvCxnSpPr/>
          <p:nvPr/>
        </p:nvCxnSpPr>
        <p:spPr>
          <a:xfrm>
            <a:off x="3685750" y="1689650"/>
            <a:ext cx="116100" cy="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22" name="Google Shape;1222;p115"/>
          <p:cNvCxnSpPr/>
          <p:nvPr/>
        </p:nvCxnSpPr>
        <p:spPr>
          <a:xfrm>
            <a:off x="3760300" y="1697925"/>
            <a:ext cx="637800" cy="11346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26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7" name="Google Shape;1227;p11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aphicFrame>
        <p:nvGraphicFramePr>
          <p:cNvPr id="1228" name="Google Shape;1228;p116"/>
          <p:cNvGraphicFramePr/>
          <p:nvPr/>
        </p:nvGraphicFramePr>
        <p:xfrm>
          <a:off x="910850" y="950375"/>
          <a:ext cx="7239000" cy="3000000"/>
        </p:xfrm>
        <a:graphic>
          <a:graphicData uri="http://schemas.openxmlformats.org/drawingml/2006/table">
            <a:tbl>
              <a:tblPr>
                <a:noFill/>
                <a:tableStyleId>{4308B1A8-E31E-4147-9CA4-813A5D375C11}</a:tableStyleId>
              </a:tblPr>
              <a:tblGrid>
                <a:gridCol w="2059450"/>
                <a:gridCol w="517955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GB" sz="2100" u="none" strike="noStrike" cap="none"/>
                        <a:t>find</a:t>
                      </a:r>
                      <a:endParaRPr sz="21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GB" sz="2100" u="none" strike="noStrike" cap="none"/>
                        <a:t>search for files or directories in a directory</a:t>
                      </a:r>
                      <a:endParaRPr sz="21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GB" sz="2100" u="none" strike="noStrike" cap="none"/>
                        <a:t>head</a:t>
                      </a:r>
                      <a:endParaRPr sz="21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GB" sz="2100" u="none" strike="noStrike" cap="none"/>
                        <a:t>prints the first few lines in the file</a:t>
                      </a:r>
                      <a:endParaRPr sz="21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GB" sz="2100" u="none" strike="noStrike" cap="none"/>
                        <a:t>tail</a:t>
                      </a:r>
                      <a:endParaRPr sz="21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GB" sz="2100" u="none" strike="noStrike" cap="none"/>
                        <a:t>prints the last few lines in the file</a:t>
                      </a:r>
                      <a:endParaRPr sz="21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GB" sz="2100" u="none" strike="noStrike" cap="none"/>
                        <a:t>wc</a:t>
                      </a:r>
                      <a:endParaRPr sz="21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GB" sz="2100" u="none" strike="noStrike" cap="none"/>
                        <a:t>print newline, word, and byte counts for each given file</a:t>
                      </a:r>
                      <a:endParaRPr sz="21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GB" sz="2100" u="none" strike="noStrike" cap="none"/>
                        <a:t>cut</a:t>
                      </a:r>
                      <a:endParaRPr sz="21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GB" sz="2100" u="none" strike="noStrike" cap="none"/>
                        <a:t>Print selected parts of lines from each FILE</a:t>
                      </a:r>
                      <a:endParaRPr sz="21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GB" sz="2100" u="none" strike="noStrike" cap="none"/>
                        <a:t>grep</a:t>
                      </a:r>
                      <a:endParaRPr sz="21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100"/>
                        <a:buFont typeface="Arial"/>
                        <a:buNone/>
                      </a:pPr>
                      <a:r>
                        <a:rPr lang="en-GB" sz="2100" u="none" strike="noStrike" cap="none"/>
                        <a:t>print lines that match patterns</a:t>
                      </a:r>
                      <a:endParaRPr sz="2100" u="none" strike="noStrike" cap="none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1229" name="Google Shape;1229;p116"/>
          <p:cNvSpPr txBox="1"/>
          <p:nvPr/>
        </p:nvSpPr>
        <p:spPr>
          <a:xfrm>
            <a:off x="841275" y="407975"/>
            <a:ext cx="1868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20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11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235" name="Google Shape;1235;p117"/>
          <p:cNvSpPr txBox="1"/>
          <p:nvPr/>
        </p:nvSpPr>
        <p:spPr>
          <a:xfrm>
            <a:off x="725300" y="570325"/>
            <a:ext cx="17679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lang="en-GB" sz="2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21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236" name="Google Shape;1236;p117"/>
          <p:cNvGraphicFramePr/>
          <p:nvPr/>
        </p:nvGraphicFramePr>
        <p:xfrm>
          <a:off x="784950" y="1322175"/>
          <a:ext cx="7239000" cy="3000000"/>
        </p:xfrm>
        <a:graphic>
          <a:graphicData uri="http://schemas.openxmlformats.org/drawingml/2006/table">
            <a:tbl>
              <a:tblPr>
                <a:noFill/>
                <a:tableStyleId>{4308B1A8-E31E-4147-9CA4-813A5D375C11}</a:tableStyleId>
              </a:tblPr>
              <a:tblGrid>
                <a:gridCol w="2059450"/>
                <a:gridCol w="517955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 u="none" strike="noStrike" cap="none"/>
                        <a:t>|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 u="none" strike="noStrike" cap="none"/>
                        <a:t>pipe</a:t>
                      </a:r>
                      <a:endParaRPr sz="22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 u="none" strike="noStrike" cap="none"/>
                        <a:t>“&gt;”, “&gt;&gt;”</a:t>
                      </a:r>
                      <a:endParaRPr sz="2200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 u="none" strike="noStrike" cap="none"/>
                        <a:t>output redirection</a:t>
                      </a:r>
                      <a:endParaRPr sz="2200" u="none" strike="noStrike" cap="none"/>
                    </a:p>
                  </a:txBody>
                  <a:tcPr marL="91425" marR="91425" marT="91425" marB="91425"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 u="none" strike="noStrike" cap="none"/>
                        <a:t>“&lt;”</a:t>
                      </a:r>
                      <a:endParaRPr sz="2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 u="none" strike="noStrike" cap="none"/>
                        <a:t>input redirection</a:t>
                      </a:r>
                      <a:endParaRPr sz="2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 u="none" strike="noStrike" cap="none"/>
                        <a:t>wget</a:t>
                      </a:r>
                      <a:endParaRPr sz="2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 u="none" strike="noStrike" cap="none"/>
                        <a:t>download file from &lt;link&gt;</a:t>
                      </a:r>
                      <a:endParaRPr sz="2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 u="none" strike="noStrike" cap="none"/>
                        <a:t>chmod</a:t>
                      </a:r>
                      <a:endParaRPr sz="2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 u="none" strike="noStrike" cap="none"/>
                        <a:t>Change File Mode</a:t>
                      </a:r>
                      <a:endParaRPr sz="2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 u="none" strike="noStrike" cap="none"/>
                        <a:t>tar</a:t>
                      </a:r>
                      <a:endParaRPr sz="2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rPr lang="en-GB" sz="2200" u="none" strike="noStrike" cap="none"/>
                        <a:t>compress and decompress</a:t>
                      </a:r>
                      <a:endParaRPr sz="2200" u="none" strike="noStrike" cap="none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p11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242" name="Google Shape;1242;p118"/>
          <p:cNvSpPr txBox="1"/>
          <p:nvPr/>
        </p:nvSpPr>
        <p:spPr>
          <a:xfrm>
            <a:off x="3607050" y="107675"/>
            <a:ext cx="192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Homeworks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118"/>
          <p:cNvSpPr txBox="1"/>
          <p:nvPr/>
        </p:nvSpPr>
        <p:spPr>
          <a:xfrm>
            <a:off x="222375" y="507050"/>
            <a:ext cx="8416800" cy="118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Create a directory named “hw2".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Move to “hw2" directory, and download this file (SRR25653406.fasta.tar.gz) using wget command: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https://github.com/UeenHuynh/MGMA_2024/raw/main/lecture_2/2.%20basic%20Linux%20commands%20part%202/SRR25653406.fasta.tar.gz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Decompressing this file SRR25653406.fasta.tar.gz using tar command.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118"/>
          <p:cNvSpPr txBox="1"/>
          <p:nvPr/>
        </p:nvSpPr>
        <p:spPr>
          <a:xfrm>
            <a:off x="226650" y="1525375"/>
            <a:ext cx="8416800" cy="158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Additional information about FASTA format (The file has the extension .fasta, .faa, .fna, etc.):</a:t>
            </a:r>
            <a:endParaRPr sz="13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FASTA format is a text-based format, contains two lines: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- First line: is the comment (description) line.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en-GB"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Always starts with “&gt;” sign (This information is useful for the exercise).</a:t>
            </a:r>
            <a:endParaRPr sz="13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Give basic information about the sequence (nucleotide or amino acid).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9875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Second line: The actual sequence of the first line description, using a standard one-letter character string.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118"/>
          <p:cNvSpPr txBox="1"/>
          <p:nvPr/>
        </p:nvSpPr>
        <p:spPr>
          <a:xfrm>
            <a:off x="2265850" y="3720550"/>
            <a:ext cx="4060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(https://www.ncbi.nlm.nih.gov/nuccore/M35309.1?report=fasta)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46" name="Google Shape;1246;p11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93225" y="2971500"/>
            <a:ext cx="6557551" cy="8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118"/>
          <p:cNvSpPr txBox="1"/>
          <p:nvPr/>
        </p:nvSpPr>
        <p:spPr>
          <a:xfrm>
            <a:off x="267550" y="4028325"/>
            <a:ext cx="86550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=&gt; Let's call this single-sequence FASTA format (https://en.wikipedia.org/wiki/FASTA_format), so if a text file contains a single-sequence FASTA format, this file is called a single-sequence FASTA file.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If a text file contains two or more single-sequence FASTA format, this file is called a multiple-sequence FASTA file or multi-FASTA file.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p11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253" name="Google Shape;1253;p119"/>
          <p:cNvSpPr txBox="1"/>
          <p:nvPr/>
        </p:nvSpPr>
        <p:spPr>
          <a:xfrm>
            <a:off x="3607050" y="107675"/>
            <a:ext cx="192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Homeworks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119"/>
          <p:cNvSpPr txBox="1"/>
          <p:nvPr/>
        </p:nvSpPr>
        <p:spPr>
          <a:xfrm>
            <a:off x="222375" y="583250"/>
            <a:ext cx="8416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119"/>
          <p:cNvSpPr txBox="1"/>
          <p:nvPr/>
        </p:nvSpPr>
        <p:spPr>
          <a:xfrm>
            <a:off x="251225" y="2713725"/>
            <a:ext cx="8798700" cy="24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Additional information for this file: SRR25653406.fasta (after decompressing using tar command).</a:t>
            </a:r>
            <a:endParaRPr sz="13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This is a multi-FASTA file. It is converted from fastq to fasta format file (Don't worry about fastq format in this exercise), the original fastq format file is obtained from the sequencing machine.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Each single-sequence FASTA in this file is information about </a:t>
            </a:r>
            <a:r>
              <a:rPr lang="en-GB"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read</a:t>
            </a: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a piece of DNA sequence obtained from the sequencing machine: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+ First line: some information about the sequencing platform of this file, that's all, don't worry about the details.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69875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 Second line: DNA sequence of that </a:t>
            </a:r>
            <a:r>
              <a:rPr lang="en-GB"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read</a:t>
            </a: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 character string consisting of 4 types of letters: A, T, G, C representing 4 types of nucleotides. In addition, there is the letter N, which means 1 of 4 possible types of nucleotides, because the sequencing machine cannot identify which type of nucleotide it is.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119"/>
          <p:cNvSpPr txBox="1"/>
          <p:nvPr/>
        </p:nvSpPr>
        <p:spPr>
          <a:xfrm>
            <a:off x="98325" y="483500"/>
            <a:ext cx="8798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 example of multi-FASTA format :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119"/>
          <p:cNvSpPr txBox="1"/>
          <p:nvPr/>
        </p:nvSpPr>
        <p:spPr>
          <a:xfrm>
            <a:off x="1738350" y="2346675"/>
            <a:ext cx="5854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(https://www.researchgate.net/figure/A-sample-of-the-Multi-FASTA-file_fig1_309134977)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58" name="Google Shape;1258;p11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38346" y="891863"/>
            <a:ext cx="5115678" cy="149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12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264" name="Google Shape;1264;p120"/>
          <p:cNvSpPr txBox="1"/>
          <p:nvPr/>
        </p:nvSpPr>
        <p:spPr>
          <a:xfrm>
            <a:off x="3607050" y="107675"/>
            <a:ext cx="192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Homeworks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120"/>
          <p:cNvSpPr txBox="1"/>
          <p:nvPr/>
        </p:nvSpPr>
        <p:spPr>
          <a:xfrm>
            <a:off x="222375" y="583250"/>
            <a:ext cx="8416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120"/>
          <p:cNvSpPr txBox="1"/>
          <p:nvPr/>
        </p:nvSpPr>
        <p:spPr>
          <a:xfrm>
            <a:off x="206400" y="630875"/>
            <a:ext cx="8260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single-sequence FASTA in this file: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67" name="Google Shape;1267;p12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72300" y="1019381"/>
            <a:ext cx="8260499" cy="494994"/>
          </a:xfrm>
          <a:prstGeom prst="rect">
            <a:avLst/>
          </a:prstGeom>
          <a:noFill/>
          <a:ln>
            <a:noFill/>
          </a:ln>
        </p:spPr>
      </p:pic>
      <p:sp>
        <p:nvSpPr>
          <p:cNvPr id="1268" name="Google Shape;1268;p120"/>
          <p:cNvSpPr txBox="1"/>
          <p:nvPr/>
        </p:nvSpPr>
        <p:spPr>
          <a:xfrm>
            <a:off x="794025" y="1458800"/>
            <a:ext cx="7483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(The DNA sequence has 2 lines because the screen is not enough to display 1 line, so it is split into 2 lines)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120"/>
          <p:cNvSpPr txBox="1"/>
          <p:nvPr/>
        </p:nvSpPr>
        <p:spPr>
          <a:xfrm>
            <a:off x="303600" y="2185063"/>
            <a:ext cx="8066100" cy="21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4. How many lines does this file have? Using: wc.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5. How many reads does this file have? Using: grep for the search “^&gt;” means the line starts with the character "&gt;", and -c option.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6. How many reads </a:t>
            </a:r>
            <a:r>
              <a:rPr lang="en-GB"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do not have any N</a:t>
            </a: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Using: grep with -v, -c option; pipe.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7. Create a file named "id_read.txt" containing only the first line (the line contains information) of all reads. Using: grep with “^v"; output redirection.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12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275" name="Google Shape;1275;p121"/>
          <p:cNvSpPr txBox="1"/>
          <p:nvPr/>
        </p:nvSpPr>
        <p:spPr>
          <a:xfrm>
            <a:off x="3607050" y="107675"/>
            <a:ext cx="192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GB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Homeworks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6" name="Google Shape;1276;p121"/>
          <p:cNvSpPr txBox="1"/>
          <p:nvPr/>
        </p:nvSpPr>
        <p:spPr>
          <a:xfrm>
            <a:off x="151300" y="746950"/>
            <a:ext cx="86238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 Create a file named "part_of_id_read.txt" containing </a:t>
            </a:r>
            <a:r>
              <a:rPr lang="en-GB"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part of the first line</a:t>
            </a: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(the line contains information) of </a:t>
            </a:r>
            <a:r>
              <a:rPr lang="en-GB"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all reads</a:t>
            </a: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Using: grep; pipe; cut; output redirection.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lines of 1 read: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77" name="Google Shape;1277;p1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60300" y="1732150"/>
            <a:ext cx="7732874" cy="46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8" name="Google Shape;1278;p121"/>
          <p:cNvSpPr txBox="1"/>
          <p:nvPr/>
        </p:nvSpPr>
        <p:spPr>
          <a:xfrm>
            <a:off x="760300" y="2089550"/>
            <a:ext cx="8340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(The line containing the DNA sequence has 2 lines because the screen is not enough to display 1 line, so it is split into 2 lines).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9" name="Google Shape;1279;p121"/>
          <p:cNvSpPr txBox="1"/>
          <p:nvPr/>
        </p:nvSpPr>
        <p:spPr>
          <a:xfrm>
            <a:off x="322600" y="25717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 part of the first line</a:t>
            </a:r>
            <a:r>
              <a:rPr lang="en-GB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of 1 reads: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0" name="Google Shape;1280;p121"/>
          <p:cNvPicPr preferRelativeResize="0"/>
          <p:nvPr/>
        </p:nvPicPr>
        <p:blipFill rotWithShape="1">
          <a:blip r:embed="rId1"/>
          <a:srcRect l="20223" r="39371" b="64196"/>
          <a:stretch>
            <a:fillRect/>
          </a:stretch>
        </p:blipFill>
        <p:spPr>
          <a:xfrm>
            <a:off x="703025" y="3000575"/>
            <a:ext cx="6343648" cy="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52" name="Google Shape;152;p23"/>
          <p:cNvSpPr txBox="1"/>
          <p:nvPr/>
        </p:nvSpPr>
        <p:spPr>
          <a:xfrm>
            <a:off x="3640650" y="200550"/>
            <a:ext cx="1862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What is Shell?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3"/>
          <p:cNvSpPr txBox="1"/>
          <p:nvPr/>
        </p:nvSpPr>
        <p:spPr>
          <a:xfrm>
            <a:off x="411450" y="767350"/>
            <a:ext cx="4255800" cy="3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- A shell is a special user program that provides an interface for the user to use operating system services. </a:t>
            </a:r>
            <a:endParaRPr sz="1500" b="0" i="0" u="none" strike="noStrike" cap="none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- Terminal is where we interact with the shell through commands.</a:t>
            </a:r>
            <a:endParaRPr sz="1500" b="0" i="0" u="none" strike="noStrike" cap="none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- Several types of Shell: </a:t>
            </a:r>
            <a:endParaRPr sz="1500" b="0" i="0" u="none" strike="noStrike" cap="none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   +Bourne Shell (sh)</a:t>
            </a:r>
            <a:endParaRPr sz="1500" b="0" i="0" u="none" strike="noStrike" cap="none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   + C Shell (csh)</a:t>
            </a:r>
            <a:endParaRPr sz="1500" b="0" i="0" u="none" strike="noStrike" cap="none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   +</a:t>
            </a:r>
            <a:r>
              <a:rPr lang="en-GB" sz="1500" b="1" i="0" u="none" strike="noStrike" cap="none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Bourne Again Shell (</a:t>
            </a:r>
            <a:r>
              <a:rPr lang="en-GB" sz="1500" b="1" i="0" u="none" strike="noStrike" cap="none">
                <a:solidFill>
                  <a:srgbClr val="FF0000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bash</a:t>
            </a:r>
            <a:r>
              <a:rPr lang="en-GB" sz="1500" b="1" i="0" u="none" strike="noStrike" cap="none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): most popular</a:t>
            </a:r>
            <a:endParaRPr sz="1500" b="1" i="0" u="none" strike="noStrike" cap="none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rgbClr val="273239"/>
                </a:solidFill>
                <a:highlight>
                  <a:srgbClr val="FFFFFF"/>
                </a:highlight>
                <a:latin typeface="Nunito"/>
                <a:ea typeface="Nunito"/>
                <a:cs typeface="Nunito"/>
                <a:sym typeface="Nunito"/>
              </a:rPr>
              <a:t>    + Z Shell (zsh)</a:t>
            </a:r>
            <a:endParaRPr sz="1500" b="0" i="0" u="none" strike="noStrike" cap="none">
              <a:solidFill>
                <a:srgbClr val="273239"/>
              </a:solidFill>
              <a:highlight>
                <a:srgbClr val="FFFFFF"/>
              </a:highlight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154" name="Google Shape;154;p2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6650" y="4351765"/>
            <a:ext cx="1588823" cy="6695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3"/>
          <p:cNvPicPr preferRelativeResize="0"/>
          <p:nvPr/>
        </p:nvPicPr>
        <p:blipFill rotWithShape="1">
          <a:blip r:embed="rId2"/>
          <a:srcRect l="7431" r="7251"/>
          <a:stretch>
            <a:fillRect/>
          </a:stretch>
        </p:blipFill>
        <p:spPr>
          <a:xfrm>
            <a:off x="4730025" y="1286713"/>
            <a:ext cx="4076124" cy="238276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3"/>
          <p:cNvSpPr txBox="1"/>
          <p:nvPr/>
        </p:nvSpPr>
        <p:spPr>
          <a:xfrm>
            <a:off x="5586050" y="3715075"/>
            <a:ext cx="3175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(Daniel J. Barrett, Linux pocket guide)</a:t>
            </a:r>
            <a:endParaRPr sz="1200" b="0" i="1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4"/>
          <p:cNvSpPr txBox="1"/>
          <p:nvPr>
            <p:ph type="title"/>
          </p:nvPr>
        </p:nvSpPr>
        <p:spPr>
          <a:xfrm>
            <a:off x="3414300" y="76200"/>
            <a:ext cx="34542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630" b="1"/>
              <a:t>Some ways to get the Terminal</a:t>
            </a:r>
            <a:endParaRPr sz="1630" b="1"/>
          </a:p>
        </p:txBody>
      </p:sp>
      <p:sp>
        <p:nvSpPr>
          <p:cNvPr id="162" name="Google Shape;162;p2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63" name="Google Shape;163;p24"/>
          <p:cNvSpPr/>
          <p:nvPr/>
        </p:nvSpPr>
        <p:spPr>
          <a:xfrm>
            <a:off x="1032025" y="436200"/>
            <a:ext cx="681900" cy="4529700"/>
          </a:xfrm>
          <a:prstGeom prst="downArrow">
            <a:avLst>
              <a:gd name="adj1" fmla="val 50000"/>
              <a:gd name="adj2" fmla="val 50000"/>
            </a:avLst>
          </a:prstGeom>
          <a:gradFill>
            <a:gsLst>
              <a:gs pos="0">
                <a:srgbClr val="DB0000"/>
              </a:gs>
              <a:gs pos="100000">
                <a:srgbClr val="54030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4"/>
          <p:cNvSpPr txBox="1"/>
          <p:nvPr/>
        </p:nvSpPr>
        <p:spPr>
          <a:xfrm>
            <a:off x="285125" y="4240475"/>
            <a:ext cx="945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bit difficult to install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4"/>
          <p:cNvSpPr txBox="1"/>
          <p:nvPr/>
        </p:nvSpPr>
        <p:spPr>
          <a:xfrm>
            <a:off x="390250" y="340025"/>
            <a:ext cx="916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easy to install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4"/>
          <p:cNvSpPr txBox="1"/>
          <p:nvPr/>
        </p:nvSpPr>
        <p:spPr>
          <a:xfrm>
            <a:off x="1677875" y="394625"/>
            <a:ext cx="7260300" cy="14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macOS: How to open Terminal:  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lang="en-GB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"/>
              </a:rPr>
              <a:t>https://support.apple.com/en-vn/guide/terminal/apd5265185d-f365-44cb-8b09-71a064a42125/mac</a:t>
            </a: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Windows 10/11: Install Ubuntu on Windows Subsystem for Linux (WSL): Recommended for beginners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-GB" sz="11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https://canonical-ubuntu-wsl.readthedocs-hosted.com/en/latest/guides/install-ubuntu-wsl2/</a:t>
            </a: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4"/>
          <p:cNvSpPr txBox="1"/>
          <p:nvPr/>
        </p:nvSpPr>
        <p:spPr>
          <a:xfrm>
            <a:off x="1677875" y="1761925"/>
            <a:ext cx="6590700" cy="7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Install Ubuntu on virtual machine (VM):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2698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Windows: Install Ubuntu on VirtualBox: </a:t>
            </a:r>
            <a:r>
              <a:rPr lang="en-GB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https://www.youtube.com/watch?v=ngJQPt-xEeo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269875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macOS: Install Ubuntu on VirtualBox: </a:t>
            </a:r>
            <a:r>
              <a:rPr lang="en-GB" sz="1200" b="0" i="0" u="sng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https://www.youtube.com/watch?v=b_tOialCSXE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4"/>
          <p:cNvSpPr txBox="1"/>
          <p:nvPr/>
        </p:nvSpPr>
        <p:spPr>
          <a:xfrm>
            <a:off x="1754075" y="2486400"/>
            <a:ext cx="69858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 Install Ubuntu on physical computer: Best for long term use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Delete Windows &amp; install Ubuntu: </a:t>
            </a:r>
            <a:r>
              <a:rPr lang="en-GB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https://www.youtube.com/watch?v=oZcvqfWf_ps&amp;t=100s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If you don't want to delete windows: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97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  a) Dual boot: Ubuntu and Windows on the same hard drive:   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97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</a:t>
            </a:r>
            <a:r>
              <a:rPr lang="en-GB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https://www.youtube.com/watch?v=GXxTxBPKecQ&amp;t=229s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97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or  b) Dual boot: Ubuntu and Windows on the separate hard drive: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97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(Ubuntu on hard drive 1, Windows on hard drive 2)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97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</a:t>
            </a:r>
            <a:r>
              <a:rPr lang="en-GB" sz="12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7"/>
              </a:rPr>
              <a:t>https://www.youtube.com/watch?v=KX85vZ3ANVk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53975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Recommended method b) if you want dual-boot.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Warning:</a:t>
            </a:r>
            <a:r>
              <a:rPr lang="en-GB"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backup your data before install!!</a:t>
            </a:r>
            <a:endParaRPr sz="12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More reference: </a:t>
            </a:r>
            <a:r>
              <a:rPr lang="en-GB" sz="1200" b="0" i="0" u="sng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https://www.youtube.com/watch?v=oZcvqfWf_ps&amp;t=100s</a:t>
            </a: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body" idx="1"/>
          </p:nvPr>
        </p:nvSpPr>
        <p:spPr>
          <a:xfrm>
            <a:off x="311700" y="898000"/>
            <a:ext cx="8520600" cy="39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120"/>
              <a:t>1 Download Ubuntu</a:t>
            </a:r>
            <a:endParaRPr sz="112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120"/>
              <a:t>2 Flashing the Image to a USB</a:t>
            </a:r>
            <a:endParaRPr sz="112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120"/>
              <a:t>3 Shrinking Storage Space for Ubuntu</a:t>
            </a:r>
            <a:endParaRPr sz="112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120"/>
              <a:t>4 Booting into USB using BIOS</a:t>
            </a:r>
            <a:endParaRPr sz="112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120"/>
              <a:t>5 Changing Boot Order in BIOS</a:t>
            </a:r>
            <a:endParaRPr sz="112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120"/>
              <a:t>6 Starting the Ubuntu Installation</a:t>
            </a:r>
            <a:endParaRPr sz="112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120"/>
              <a:t>7 Customizing Partition Setup</a:t>
            </a:r>
            <a:endParaRPr sz="112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120"/>
              <a:t>8 Continuing Setup Process</a:t>
            </a:r>
            <a:endParaRPr sz="112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120"/>
              <a:t>9 Selecting Between Windows &amp; Ubuntu</a:t>
            </a:r>
            <a:endParaRPr sz="112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120"/>
              <a:t>10 Checking out Ubuntu</a:t>
            </a:r>
            <a:endParaRPr sz="112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120"/>
              <a:t>11 Exploring the Desktop</a:t>
            </a:r>
            <a:endParaRPr sz="112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440"/>
              <a:buFont typeface="Arial"/>
              <a:buNone/>
            </a:pPr>
            <a:r>
              <a:rPr lang="en-GB" sz="1120"/>
              <a:t>12 Congrats on Ubuntu &amp; Win Setup</a:t>
            </a:r>
            <a:endParaRPr sz="1120"/>
          </a:p>
          <a:p>
            <a:pPr marL="0" lvl="0" indent="0" algn="l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SzPts val="440"/>
              <a:buNone/>
            </a:pPr>
            <a:endParaRPr sz="1120"/>
          </a:p>
        </p:txBody>
      </p:sp>
      <p:sp>
        <p:nvSpPr>
          <p:cNvPr id="174" name="Google Shape;174;p25"/>
          <p:cNvSpPr txBox="1"/>
          <p:nvPr>
            <p:ph type="title"/>
          </p:nvPr>
        </p:nvSpPr>
        <p:spPr>
          <a:xfrm>
            <a:off x="3051875" y="60775"/>
            <a:ext cx="46518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91"/>
              <a:buNone/>
            </a:pPr>
            <a:r>
              <a:rPr lang="en-GB" sz="1630" b="1"/>
              <a:t>Step by step in install  dual boot ubuntu</a:t>
            </a:r>
            <a:endParaRPr sz="1630" b="1"/>
          </a:p>
        </p:txBody>
      </p:sp>
      <p:sp>
        <p:nvSpPr>
          <p:cNvPr id="175" name="Google Shape;175;p2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81" name="Google Shape;181;p2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182" name="Google Shape;182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370837"/>
            <a:ext cx="9144001" cy="440182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6"/>
          <p:cNvSpPr txBox="1"/>
          <p:nvPr/>
        </p:nvSpPr>
        <p:spPr>
          <a:xfrm>
            <a:off x="-30850" y="4772675"/>
            <a:ext cx="751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https://ubuntu.com/download/desktop</a:t>
            </a:r>
            <a:endParaRPr lang="en-GB"/>
          </a:p>
        </p:txBody>
      </p:sp>
      <p:sp>
        <p:nvSpPr>
          <p:cNvPr id="184" name="Google Shape;184;p26"/>
          <p:cNvSpPr txBox="1"/>
          <p:nvPr/>
        </p:nvSpPr>
        <p:spPr>
          <a:xfrm>
            <a:off x="0" y="0"/>
            <a:ext cx="3000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20">
                <a:solidFill>
                  <a:schemeClr val="dk2"/>
                </a:solidFill>
              </a:rPr>
              <a:t>1 Download Ubuntu</a:t>
            </a:r>
            <a:endParaRPr sz="1120">
              <a:solidFill>
                <a:schemeClr val="dk2"/>
              </a:solidFill>
            </a:endParaRPr>
          </a:p>
        </p:txBody>
      </p:sp>
      <p:sp>
        <p:nvSpPr>
          <p:cNvPr id="185" name="Google Shape;185;p2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191" name="Google Shape;191;p2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192" name="Google Shape;192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138" y="0"/>
            <a:ext cx="90337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27"/>
          <p:cNvSpPr txBox="1"/>
          <p:nvPr/>
        </p:nvSpPr>
        <p:spPr>
          <a:xfrm>
            <a:off x="0" y="0"/>
            <a:ext cx="3000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20">
                <a:solidFill>
                  <a:schemeClr val="dk2"/>
                </a:solidFill>
                <a:highlight>
                  <a:schemeClr val="lt1"/>
                </a:highlight>
              </a:rPr>
              <a:t>2 Flashing the Image to a USB</a:t>
            </a:r>
            <a:endParaRPr sz="112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194" name="Google Shape;194;p2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0" name="Google Shape;200;p2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201" name="Google Shape;201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138" y="0"/>
            <a:ext cx="90337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8"/>
          <p:cNvSpPr txBox="1"/>
          <p:nvPr/>
        </p:nvSpPr>
        <p:spPr>
          <a:xfrm>
            <a:off x="0" y="0"/>
            <a:ext cx="3000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20">
                <a:solidFill>
                  <a:schemeClr val="dk2"/>
                </a:solidFill>
                <a:highlight>
                  <a:schemeClr val="lt1"/>
                </a:highlight>
              </a:rPr>
              <a:t>3 Shrinking Storage Space for Ubuntu</a:t>
            </a:r>
            <a:endParaRPr sz="112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203" name="Google Shape;203;p2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09" name="Google Shape;209;p2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210" name="Google Shape;210;p2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138" y="0"/>
            <a:ext cx="90337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9"/>
          <p:cNvSpPr txBox="1"/>
          <p:nvPr/>
        </p:nvSpPr>
        <p:spPr>
          <a:xfrm>
            <a:off x="0" y="0"/>
            <a:ext cx="3000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20">
                <a:solidFill>
                  <a:schemeClr val="dk2"/>
                </a:solidFill>
                <a:highlight>
                  <a:schemeClr val="lt1"/>
                </a:highlight>
              </a:rPr>
              <a:t>4 Booting into USB using BIOS</a:t>
            </a:r>
            <a:endParaRPr sz="112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212" name="Google Shape;212;p29"/>
          <p:cNvSpPr txBox="1"/>
          <p:nvPr/>
        </p:nvSpPr>
        <p:spPr>
          <a:xfrm>
            <a:off x="0" y="393275"/>
            <a:ext cx="3000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20">
                <a:solidFill>
                  <a:schemeClr val="dk2"/>
                </a:solidFill>
                <a:highlight>
                  <a:schemeClr val="lt1"/>
                </a:highlight>
              </a:rPr>
              <a:t>5 Changing Boot Order in BIOS</a:t>
            </a:r>
            <a:endParaRPr sz="112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213" name="Google Shape;213;p2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19" name="Google Shape;219;p3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220" name="Google Shape;220;p3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27" name="Google Shape;227;p3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228" name="Google Shape;228;p3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138" y="0"/>
            <a:ext cx="90337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31"/>
          <p:cNvSpPr txBox="1"/>
          <p:nvPr/>
        </p:nvSpPr>
        <p:spPr>
          <a:xfrm>
            <a:off x="0" y="0"/>
            <a:ext cx="3000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20">
                <a:solidFill>
                  <a:schemeClr val="dk2"/>
                </a:solidFill>
                <a:highlight>
                  <a:schemeClr val="lt1"/>
                </a:highlight>
              </a:rPr>
              <a:t>6 Starting the Ubuntu Installation</a:t>
            </a:r>
            <a:endParaRPr sz="112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230" name="Google Shape;230;p3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Contents</a:t>
            </a:r>
            <a:endParaRPr lang="en-GB"/>
          </a:p>
        </p:txBody>
      </p:sp>
      <p:sp>
        <p:nvSpPr>
          <p:cNvPr id="63" name="Google Shape;63;p1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1. Introduction: Ubuntu, file systems, some terms.  </a:t>
            </a:r>
            <a:endParaRPr sz="2300"/>
          </a:p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2. Install tools, packages, apps on Ubuntu</a:t>
            </a:r>
            <a:endParaRPr sz="2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300"/>
              <a:t>3. Some alternative apps for Linux user: wps office, obs studio, chrome, discord… </a:t>
            </a:r>
            <a:endParaRPr sz="23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2300"/>
              <a:t>4. Use Chat GPT in helping and learning code</a:t>
            </a:r>
            <a:endParaRPr lang="en-GB" sz="2300"/>
          </a:p>
        </p:txBody>
      </p:sp>
      <p:sp>
        <p:nvSpPr>
          <p:cNvPr id="64" name="Google Shape;64;p1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36" name="Google Shape;236;p3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237" name="Google Shape;237;p3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138" y="0"/>
            <a:ext cx="90337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2"/>
          <p:cNvSpPr txBox="1"/>
          <p:nvPr/>
        </p:nvSpPr>
        <p:spPr>
          <a:xfrm>
            <a:off x="0" y="0"/>
            <a:ext cx="3000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20">
                <a:solidFill>
                  <a:schemeClr val="dk2"/>
                </a:solidFill>
                <a:highlight>
                  <a:schemeClr val="lt1"/>
                </a:highlight>
              </a:rPr>
              <a:t>6 Starting the Ubuntu Installation</a:t>
            </a:r>
            <a:endParaRPr sz="112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239" name="Google Shape;239;p3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45" name="Google Shape;245;p3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246" name="Google Shape;246;p3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138" y="0"/>
            <a:ext cx="90337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3"/>
          <p:cNvSpPr txBox="1"/>
          <p:nvPr/>
        </p:nvSpPr>
        <p:spPr>
          <a:xfrm>
            <a:off x="0" y="0"/>
            <a:ext cx="3000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20">
                <a:solidFill>
                  <a:schemeClr val="dk2"/>
                </a:solidFill>
                <a:highlight>
                  <a:schemeClr val="lt1"/>
                </a:highlight>
              </a:rPr>
              <a:t>7 Customizing Partition Setup</a:t>
            </a:r>
            <a:endParaRPr sz="112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248" name="Google Shape;248;p3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54" name="Google Shape;254;p3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255" name="Google Shape;255;p3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138" y="0"/>
            <a:ext cx="90337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 txBox="1"/>
          <p:nvPr/>
        </p:nvSpPr>
        <p:spPr>
          <a:xfrm>
            <a:off x="0" y="0"/>
            <a:ext cx="3000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20">
                <a:solidFill>
                  <a:schemeClr val="dk2"/>
                </a:solidFill>
                <a:highlight>
                  <a:schemeClr val="lt1"/>
                </a:highlight>
              </a:rPr>
              <a:t>8 Continuing Setup Process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57" name="Google Shape;257;p3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63" name="Google Shape;263;p3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264" name="Google Shape;264;p3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138" y="0"/>
            <a:ext cx="90337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35"/>
          <p:cNvSpPr txBox="1"/>
          <p:nvPr/>
        </p:nvSpPr>
        <p:spPr>
          <a:xfrm>
            <a:off x="0" y="0"/>
            <a:ext cx="3000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20">
                <a:solidFill>
                  <a:schemeClr val="dk2"/>
                </a:solidFill>
                <a:highlight>
                  <a:schemeClr val="lt1"/>
                </a:highlight>
              </a:rPr>
              <a:t>9 Selecting Between Windows &amp; Ubuntu</a:t>
            </a:r>
            <a:endParaRPr sz="112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266" name="Google Shape;266;p3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72" name="Google Shape;272;p3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273" name="Google Shape;273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138" y="0"/>
            <a:ext cx="90337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36"/>
          <p:cNvSpPr txBox="1"/>
          <p:nvPr/>
        </p:nvSpPr>
        <p:spPr>
          <a:xfrm>
            <a:off x="0" y="0"/>
            <a:ext cx="3000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20">
                <a:solidFill>
                  <a:schemeClr val="dk2"/>
                </a:solidFill>
                <a:highlight>
                  <a:schemeClr val="lt1"/>
                </a:highlight>
              </a:rPr>
              <a:t>10 Checking out Ubuntu</a:t>
            </a:r>
            <a:endParaRPr>
              <a:highlight>
                <a:schemeClr val="lt1"/>
              </a:highlight>
            </a:endParaRPr>
          </a:p>
        </p:txBody>
      </p:sp>
      <p:sp>
        <p:nvSpPr>
          <p:cNvPr id="275" name="Google Shape;275;p3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81" name="Google Shape;281;p37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282" name="Google Shape;282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5138" y="0"/>
            <a:ext cx="903372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7"/>
          <p:cNvSpPr txBox="1"/>
          <p:nvPr/>
        </p:nvSpPr>
        <p:spPr>
          <a:xfrm>
            <a:off x="0" y="0"/>
            <a:ext cx="3000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20">
                <a:solidFill>
                  <a:schemeClr val="dk2"/>
                </a:solidFill>
                <a:highlight>
                  <a:schemeClr val="lt1"/>
                </a:highlight>
              </a:rPr>
              <a:t>11 Exploring the Desktop</a:t>
            </a:r>
            <a:endParaRPr sz="112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284" name="Google Shape;284;p3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0" name="Google Shape;290;p3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291" name="Google Shape;291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209863"/>
            <a:ext cx="9143997" cy="4723777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3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298" name="Google Shape;298;p3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299" name="Google Shape;299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93073"/>
            <a:ext cx="9143998" cy="4957353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06" name="Google Shape;306;p4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307" name="Google Shape;307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77200"/>
            <a:ext cx="9013496" cy="506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4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to install tools?</a:t>
            </a:r>
            <a:endParaRPr lang="en-GB"/>
          </a:p>
        </p:txBody>
      </p:sp>
      <p:sp>
        <p:nvSpPr>
          <p:cNvPr id="314" name="Google Shape;314;p4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</a:rPr>
              <a:t>🧩 1. APT (Advanced Package Tool) — default Ubuntu method</a:t>
            </a:r>
            <a:endParaRPr lang="en-GB" sz="1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</a:rPr>
              <a:t>🧪 2. Micromamba / Conda — isolated environments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</a:rPr>
              <a:t>📦 3. Snap packages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</a:rPr>
              <a:t>🧱 4. .deb packages (Debian installer files)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</a:rPr>
              <a:t>🐧 5. Manual install from source (build yourself)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</a:rPr>
              <a:t>🧰 6. Python tools via </a:t>
            </a:r>
            <a:r>
              <a:rPr lang="en-GB" sz="1700" b="1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pip</a:t>
            </a:r>
            <a:endParaRPr sz="1700" b="1">
              <a:solidFill>
                <a:srgbClr val="188038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en-GB" sz="1700" b="1">
                <a:solidFill>
                  <a:schemeClr val="dk1"/>
                </a:solidFill>
              </a:rPr>
              <a:t>🐋 7. Docker or Singularity/Apptainer containers</a:t>
            </a:r>
            <a:endParaRPr sz="17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800"/>
              </a:spcBef>
              <a:spcAft>
                <a:spcPts val="400"/>
              </a:spcAft>
              <a:buNone/>
            </a:pPr>
            <a:r>
              <a:rPr lang="en-GB" sz="1700" b="1">
                <a:solidFill>
                  <a:schemeClr val="dk1"/>
                </a:solidFill>
              </a:rPr>
              <a:t>🧮 8. Install from PPA (Personal Package Archive)</a:t>
            </a:r>
            <a:endParaRPr lang="en-GB" sz="1700" b="1">
              <a:solidFill>
                <a:schemeClr val="dk1"/>
              </a:solidFill>
            </a:endParaRPr>
          </a:p>
        </p:txBody>
      </p:sp>
      <p:sp>
        <p:nvSpPr>
          <p:cNvPr id="315" name="Google Shape;315;p4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ctrTitle"/>
          </p:nvPr>
        </p:nvSpPr>
        <p:spPr>
          <a:xfrm>
            <a:off x="483350" y="306325"/>
            <a:ext cx="2137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150"/>
              <a:t>Contents</a:t>
            </a:r>
            <a:endParaRPr sz="3150"/>
          </a:p>
        </p:txBody>
      </p:sp>
      <p:sp>
        <p:nvSpPr>
          <p:cNvPr id="70" name="Google Shape;70;p15"/>
          <p:cNvSpPr txBox="1"/>
          <p:nvPr>
            <p:ph type="subTitle" idx="1"/>
          </p:nvPr>
        </p:nvSpPr>
        <p:spPr>
          <a:xfrm>
            <a:off x="483350" y="1147225"/>
            <a:ext cx="8414100" cy="356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/>
              <a:t>1. Introduction: Ubuntu, file systems, some terms.  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/>
              <a:t>2. Some basic Linux commands work with files and directories.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/>
              <a:t>      - Change working directory.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/>
              <a:t>      - List content. 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/>
              <a:t>      - Create.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/>
              <a:t>      - Remove.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/>
              <a:t>      - Copy.</a:t>
            </a:r>
            <a:endParaRPr sz="23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300"/>
              <a:t>      - Move.</a:t>
            </a:r>
            <a:endParaRPr sz="2300"/>
          </a:p>
          <a:p>
            <a:pPr marL="0" lvl="0" indent="0" algn="l" rtl="0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300"/>
          </a:p>
          <a:p>
            <a:pPr marL="457200" lvl="0" indent="0" algn="l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sz="2300"/>
          </a:p>
        </p:txBody>
      </p:sp>
      <p:sp>
        <p:nvSpPr>
          <p:cNvPr id="71" name="Google Shape;71;p1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1" name="Google Shape;321;p4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322" name="Google Shape;322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4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29" name="Google Shape;329;p4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330" name="Google Shape;330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21630" y="0"/>
            <a:ext cx="890074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43"/>
          <p:cNvSpPr txBox="1"/>
          <p:nvPr/>
        </p:nvSpPr>
        <p:spPr>
          <a:xfrm>
            <a:off x="0" y="0"/>
            <a:ext cx="3000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GB" sz="1120">
                <a:solidFill>
                  <a:schemeClr val="dk2"/>
                </a:solidFill>
                <a:highlight>
                  <a:schemeClr val="lt1"/>
                </a:highlight>
              </a:rPr>
              <a:t>12 Congrats on Ubuntu &amp; Win Setup</a:t>
            </a:r>
            <a:endParaRPr sz="1120">
              <a:solidFill>
                <a:schemeClr val="dk2"/>
              </a:solidFill>
              <a:highlight>
                <a:schemeClr val="lt1"/>
              </a:highlight>
            </a:endParaRPr>
          </a:p>
        </p:txBody>
      </p:sp>
      <p:sp>
        <p:nvSpPr>
          <p:cNvPr id="332" name="Google Shape;332;p4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38" name="Google Shape;338;p44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339" name="Google Shape;339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77195" y="0"/>
            <a:ext cx="79896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4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46" name="Google Shape;346;p45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347" name="Google Shape;347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577195" y="0"/>
            <a:ext cx="79896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4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App in desktop</a:t>
            </a:r>
            <a:endParaRPr lang="en-GB"/>
          </a:p>
        </p:txBody>
      </p:sp>
      <p:sp>
        <p:nvSpPr>
          <p:cNvPr id="354" name="Google Shape;354;p4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355" name="Google Shape;355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029576"/>
            <a:ext cx="9144001" cy="308434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4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7"/>
          <p:cNvSpPr txBox="1"/>
          <p:nvPr>
            <p:ph type="title"/>
          </p:nvPr>
        </p:nvSpPr>
        <p:spPr>
          <a:xfrm>
            <a:off x="311700" y="445025"/>
            <a:ext cx="235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Install WPS Office  with support of Chat GPT</a:t>
            </a:r>
            <a:endParaRPr lang="en-GB"/>
          </a:p>
        </p:txBody>
      </p:sp>
      <p:pic>
        <p:nvPicPr>
          <p:cNvPr id="362" name="Google Shape;362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83486" y="0"/>
            <a:ext cx="601382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69" name="Google Shape;369;p4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370" name="Google Shape;370;p4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97085" y="0"/>
            <a:ext cx="6749829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9"/>
          <p:cNvSpPr txBox="1"/>
          <p:nvPr>
            <p:ph type="title"/>
          </p:nvPr>
        </p:nvSpPr>
        <p:spPr>
          <a:xfrm>
            <a:off x="311700" y="445025"/>
            <a:ext cx="2688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000"/>
              <a:buFont typeface="Arial"/>
              <a:buNone/>
            </a:pPr>
            <a:r>
              <a:rPr lang="en-GB"/>
              <a:t>Install Chrome with support of Chat GPT</a:t>
            </a:r>
            <a:endParaRPr lang="en-GB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pic>
        <p:nvPicPr>
          <p:cNvPr id="377" name="Google Shape;377;p4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544" y="0"/>
            <a:ext cx="550206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4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5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384" name="Google Shape;384;p5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11700" y="807450"/>
            <a:ext cx="8520600" cy="3825162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0"/>
          <p:cNvSpPr txBox="1"/>
          <p:nvPr/>
        </p:nvSpPr>
        <p:spPr>
          <a:xfrm>
            <a:off x="1364925" y="48125"/>
            <a:ext cx="8698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>
                <a:solidFill>
                  <a:schemeClr val="dk1"/>
                </a:solidFill>
              </a:rPr>
              <a:t>Install Chrome with support of Chat GPT</a:t>
            </a:r>
            <a:endParaRPr sz="2800">
              <a:solidFill>
                <a:schemeClr val="dk1"/>
              </a:solidFill>
            </a:endParaRPr>
          </a:p>
        </p:txBody>
      </p:sp>
      <p:sp>
        <p:nvSpPr>
          <p:cNvPr id="386" name="Google Shape;386;p5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92" name="Google Shape;392;p51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393" name="Google Shape;393;p5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77701"/>
            <a:ext cx="8706177" cy="4558825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51"/>
          <p:cNvSpPr txBox="1"/>
          <p:nvPr/>
        </p:nvSpPr>
        <p:spPr>
          <a:xfrm>
            <a:off x="0" y="4736525"/>
            <a:ext cx="5544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https://posit.co/download/rstudio-desktop/</a:t>
            </a:r>
            <a:endParaRPr lang="en-GB"/>
          </a:p>
        </p:txBody>
      </p:sp>
      <p:sp>
        <p:nvSpPr>
          <p:cNvPr id="395" name="Google Shape;395;p51"/>
          <p:cNvSpPr txBox="1"/>
          <p:nvPr>
            <p:ph type="title"/>
          </p:nvPr>
        </p:nvSpPr>
        <p:spPr>
          <a:xfrm>
            <a:off x="242300" y="236825"/>
            <a:ext cx="64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lt1"/>
                </a:highlight>
              </a:rPr>
              <a:t>Install R and Rstudio  </a:t>
            </a:r>
            <a:endParaRPr lang="en-GB">
              <a:highlight>
                <a:schemeClr val="lt1"/>
              </a:highlight>
            </a:endParaRPr>
          </a:p>
        </p:txBody>
      </p:sp>
      <p:sp>
        <p:nvSpPr>
          <p:cNvPr id="396" name="Google Shape;396;p5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457200" lvl="0" indent="-4572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AutoNum type="arabicPeriod"/>
            </a:pPr>
            <a:r>
              <a:rPr lang="en-GB"/>
              <a:t>Introduction</a:t>
            </a:r>
            <a:endParaRPr lang="en-GB"/>
          </a:p>
        </p:txBody>
      </p:sp>
      <p:sp>
        <p:nvSpPr>
          <p:cNvPr id="77" name="Google Shape;77;p1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02" name="Google Shape;402;p52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403" name="Google Shape;403;p5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69400" y="46626"/>
            <a:ext cx="8385978" cy="4391176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52"/>
          <p:cNvSpPr txBox="1"/>
          <p:nvPr/>
        </p:nvSpPr>
        <p:spPr>
          <a:xfrm>
            <a:off x="0" y="47433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https://cran.rstudio.com/</a:t>
            </a:r>
            <a:endParaRPr lang="en-GB"/>
          </a:p>
        </p:txBody>
      </p:sp>
      <p:sp>
        <p:nvSpPr>
          <p:cNvPr id="405" name="Google Shape;405;p52"/>
          <p:cNvSpPr txBox="1"/>
          <p:nvPr>
            <p:ph type="title"/>
          </p:nvPr>
        </p:nvSpPr>
        <p:spPr>
          <a:xfrm>
            <a:off x="95800" y="-94775"/>
            <a:ext cx="64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lt1"/>
                </a:highlight>
              </a:rPr>
              <a:t>Install R </a:t>
            </a:r>
            <a:endParaRPr lang="en-GB">
              <a:highlight>
                <a:schemeClr val="lt1"/>
              </a:highlight>
            </a:endParaRPr>
          </a:p>
        </p:txBody>
      </p:sp>
      <p:sp>
        <p:nvSpPr>
          <p:cNvPr id="406" name="Google Shape;406;p5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12" name="Google Shape;412;p53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413" name="Google Shape;413;p5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77711"/>
            <a:ext cx="9143998" cy="4788076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3"/>
          <p:cNvSpPr txBox="1"/>
          <p:nvPr/>
        </p:nvSpPr>
        <p:spPr>
          <a:xfrm>
            <a:off x="0" y="4743300"/>
            <a:ext cx="488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https://posit.co/download/rstudio-desktop/</a:t>
            </a:r>
            <a:endParaRPr lang="en-GB"/>
          </a:p>
        </p:txBody>
      </p:sp>
      <p:sp>
        <p:nvSpPr>
          <p:cNvPr id="415" name="Google Shape;415;p5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0" name="Google Shape;420;p5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439938" y="747875"/>
            <a:ext cx="2624875" cy="26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54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220" b="1"/>
              <a:t>Orthers platforms for R</a:t>
            </a:r>
            <a:endParaRPr sz="3220" b="1"/>
          </a:p>
        </p:txBody>
      </p:sp>
      <p:sp>
        <p:nvSpPr>
          <p:cNvPr id="422" name="Google Shape;422;p5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23" name="Google Shape;423;p54"/>
          <p:cNvSpPr/>
          <p:nvPr/>
        </p:nvSpPr>
        <p:spPr>
          <a:xfrm>
            <a:off x="0" y="601475"/>
            <a:ext cx="9207300" cy="1464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highlight>
                <a:srgbClr val="0000FF"/>
              </a:highlight>
            </a:endParaRPr>
          </a:p>
        </p:txBody>
      </p:sp>
      <p:sp>
        <p:nvSpPr>
          <p:cNvPr id="424" name="Google Shape;424;p54"/>
          <p:cNvSpPr txBox="1"/>
          <p:nvPr/>
        </p:nvSpPr>
        <p:spPr>
          <a:xfrm>
            <a:off x="6924825" y="3126850"/>
            <a:ext cx="165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Visual code</a:t>
            </a:r>
            <a:endParaRPr b="1"/>
          </a:p>
        </p:txBody>
      </p:sp>
      <p:pic>
        <p:nvPicPr>
          <p:cNvPr id="425" name="Google Shape;425;p54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49125" y="910425"/>
            <a:ext cx="5254851" cy="3714575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4"/>
          <p:cNvSpPr txBox="1"/>
          <p:nvPr/>
        </p:nvSpPr>
        <p:spPr>
          <a:xfrm>
            <a:off x="0" y="4681800"/>
            <a:ext cx="4680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https://code.visualstudio.com/download</a:t>
            </a:r>
            <a:endParaRPr lang="en-GB" sz="18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5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439938" y="747875"/>
            <a:ext cx="2624875" cy="2624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5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en-GB" sz="3220" b="1"/>
              <a:t>Orthers platforms for R </a:t>
            </a:r>
            <a:endParaRPr sz="3220"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endParaRPr sz="3220" b="1"/>
          </a:p>
        </p:txBody>
      </p:sp>
      <p:sp>
        <p:nvSpPr>
          <p:cNvPr id="433" name="Google Shape;433;p5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34" name="Google Shape;434;p55"/>
          <p:cNvSpPr/>
          <p:nvPr/>
        </p:nvSpPr>
        <p:spPr>
          <a:xfrm>
            <a:off x="0" y="601475"/>
            <a:ext cx="9207300" cy="146400"/>
          </a:xfrm>
          <a:prstGeom prst="rect">
            <a:avLst/>
          </a:prstGeom>
          <a:solidFill>
            <a:srgbClr val="1155CC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100">
              <a:highlight>
                <a:srgbClr val="0000FF"/>
              </a:highlight>
            </a:endParaRPr>
          </a:p>
        </p:txBody>
      </p:sp>
      <p:sp>
        <p:nvSpPr>
          <p:cNvPr id="435" name="Google Shape;435;p55"/>
          <p:cNvSpPr txBox="1"/>
          <p:nvPr/>
        </p:nvSpPr>
        <p:spPr>
          <a:xfrm>
            <a:off x="6924825" y="3126850"/>
            <a:ext cx="1655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chemeClr val="dk1"/>
                </a:solidFill>
              </a:rPr>
              <a:t>Google colab</a:t>
            </a:r>
            <a:endParaRPr b="1"/>
          </a:p>
        </p:txBody>
      </p:sp>
      <p:sp>
        <p:nvSpPr>
          <p:cNvPr id="436" name="Google Shape;436;p55"/>
          <p:cNvSpPr txBox="1"/>
          <p:nvPr/>
        </p:nvSpPr>
        <p:spPr>
          <a:xfrm>
            <a:off x="-38550" y="4542600"/>
            <a:ext cx="6924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>
                <a:solidFill>
                  <a:schemeClr val="dk1"/>
                </a:solidFill>
              </a:rPr>
              <a:t>https://colab.research.google.com</a:t>
            </a:r>
            <a:endParaRPr sz="1600"/>
          </a:p>
        </p:txBody>
      </p:sp>
      <p:pic>
        <p:nvPicPr>
          <p:cNvPr id="437" name="Google Shape;437;p55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5869100" y="824075"/>
            <a:ext cx="3338200" cy="2226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5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136975" y="1108475"/>
            <a:ext cx="5854300" cy="277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44" name="Google Shape;444;p56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445" name="Google Shape;445;p56"/>
          <p:cNvPicPr preferRelativeResize="0"/>
          <p:nvPr/>
        </p:nvPicPr>
        <p:blipFill rotWithShape="1">
          <a:blip r:embed="rId1"/>
          <a:srcRect b="8248"/>
          <a:stretch>
            <a:fillRect/>
          </a:stretch>
        </p:blipFill>
        <p:spPr>
          <a:xfrm>
            <a:off x="840325" y="0"/>
            <a:ext cx="7463350" cy="4719375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56"/>
          <p:cNvSpPr txBox="1"/>
          <p:nvPr>
            <p:ph type="title"/>
          </p:nvPr>
        </p:nvSpPr>
        <p:spPr>
          <a:xfrm>
            <a:off x="242300" y="236825"/>
            <a:ext cx="6443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highlight>
                  <a:schemeClr val="lt1"/>
                </a:highlight>
              </a:rPr>
              <a:t>Python for window</a:t>
            </a:r>
            <a:endParaRPr lang="en-GB">
              <a:highlight>
                <a:schemeClr val="lt1"/>
              </a:highlight>
            </a:endParaRPr>
          </a:p>
        </p:txBody>
      </p:sp>
      <p:sp>
        <p:nvSpPr>
          <p:cNvPr id="447" name="Google Shape;447;p56"/>
          <p:cNvSpPr txBox="1"/>
          <p:nvPr/>
        </p:nvSpPr>
        <p:spPr>
          <a:xfrm>
            <a:off x="0" y="4681800"/>
            <a:ext cx="7164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dk1"/>
                </a:solidFill>
              </a:rPr>
              <a:t>https://www.python.org/downloads/windows/</a:t>
            </a:r>
            <a:endParaRPr lang="en-GB" sz="1800">
              <a:solidFill>
                <a:schemeClr val="dk1"/>
              </a:solidFill>
            </a:endParaRPr>
          </a:p>
        </p:txBody>
      </p:sp>
      <p:sp>
        <p:nvSpPr>
          <p:cNvPr id="448" name="Google Shape;448;p5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Tools version</a:t>
            </a:r>
            <a:endParaRPr lang="en-GB"/>
          </a:p>
        </p:txBody>
      </p:sp>
      <p:pic>
        <p:nvPicPr>
          <p:cNvPr id="454" name="Google Shape;454;p57"/>
          <p:cNvPicPr preferRelativeResize="0"/>
          <p:nvPr/>
        </p:nvPicPr>
        <p:blipFill rotWithShape="1">
          <a:blip r:embed="rId1"/>
          <a:srcRect l="596"/>
          <a:stretch>
            <a:fillRect/>
          </a:stretch>
        </p:blipFill>
        <p:spPr>
          <a:xfrm>
            <a:off x="393275" y="1152475"/>
            <a:ext cx="8439024" cy="21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5" name="Google Shape;455;p5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61" name="Google Shape;461;p58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462" name="Google Shape;462;p5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1"/>
            <a:ext cx="9144001" cy="4773129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p58"/>
          <p:cNvSpPr txBox="1"/>
          <p:nvPr/>
        </p:nvSpPr>
        <p:spPr>
          <a:xfrm>
            <a:off x="-30850" y="4797475"/>
            <a:ext cx="88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https://github.com/s-andrews/FastQC</a:t>
            </a:r>
            <a:endParaRPr sz="500"/>
          </a:p>
        </p:txBody>
      </p:sp>
      <p:sp>
        <p:nvSpPr>
          <p:cNvPr id="464" name="Google Shape;464;p5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0" name="Google Shape;470;p59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471" name="Google Shape;471;p5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100360"/>
            <a:ext cx="9144001" cy="4773129"/>
          </a:xfrm>
          <a:prstGeom prst="rect">
            <a:avLst/>
          </a:prstGeom>
          <a:noFill/>
          <a:ln>
            <a:noFill/>
          </a:ln>
        </p:spPr>
      </p:pic>
      <p:sp>
        <p:nvSpPr>
          <p:cNvPr id="472" name="Google Shape;472;p59"/>
          <p:cNvSpPr txBox="1"/>
          <p:nvPr/>
        </p:nvSpPr>
        <p:spPr>
          <a:xfrm>
            <a:off x="-30850" y="4797475"/>
            <a:ext cx="883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dk1"/>
                </a:solidFill>
              </a:rPr>
              <a:t>https://github.com/s-andrews/FastQC</a:t>
            </a:r>
            <a:endParaRPr sz="500"/>
          </a:p>
        </p:txBody>
      </p:sp>
      <p:sp>
        <p:nvSpPr>
          <p:cNvPr id="473" name="Google Shape;473;p5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479" name="Google Shape;479;p60"/>
          <p:cNvSpPr txBox="1"/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</a:p>
        </p:txBody>
      </p:sp>
      <p:pic>
        <p:nvPicPr>
          <p:cNvPr id="480" name="Google Shape;480;p6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399833" y="0"/>
            <a:ext cx="834433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6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6" name="Google Shape;486;p61"/>
          <p:cNvPicPr preferRelativeResize="0"/>
          <p:nvPr/>
        </p:nvPicPr>
        <p:blipFill rotWithShape="1">
          <a:blip r:embed="rId1"/>
          <a:srcRect t="12734" b="4791"/>
          <a:stretch>
            <a:fillRect/>
          </a:stretch>
        </p:blipFill>
        <p:spPr>
          <a:xfrm>
            <a:off x="2057200" y="417475"/>
            <a:ext cx="4154050" cy="4318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1"/>
          <p:cNvSpPr txBox="1"/>
          <p:nvPr/>
        </p:nvSpPr>
        <p:spPr>
          <a:xfrm>
            <a:off x="5652775" y="4820400"/>
            <a:ext cx="3028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https://x.com/bytebytego/status/1764911444993495121</a:t>
            </a:r>
            <a:endParaRPr sz="9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61"/>
          <p:cNvSpPr txBox="1"/>
          <p:nvPr/>
        </p:nvSpPr>
        <p:spPr>
          <a:xfrm>
            <a:off x="3728523" y="1677195"/>
            <a:ext cx="826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1" i="0" u="none" strike="noStrike" cap="none">
                <a:solidFill>
                  <a:srgbClr val="FFFF00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Root</a:t>
            </a:r>
            <a:endParaRPr sz="800" b="1" i="0" u="none" strike="noStrike" cap="none">
              <a:solidFill>
                <a:srgbClr val="FFFF00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1" i="0" u="none" strike="noStrike" cap="none">
                <a:solidFill>
                  <a:srgbClr val="FFFF00"/>
                </a:solidFill>
                <a:highlight>
                  <a:srgbClr val="000000"/>
                </a:highlight>
                <a:latin typeface="Arial"/>
                <a:ea typeface="Arial"/>
                <a:cs typeface="Arial"/>
                <a:sym typeface="Arial"/>
              </a:rPr>
              <a:t>directory</a:t>
            </a:r>
            <a:endParaRPr sz="800" b="1" i="0" u="none" strike="noStrike" cap="none">
              <a:solidFill>
                <a:srgbClr val="FFFF00"/>
              </a:solidFill>
              <a:highlight>
                <a:srgbClr val="000000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61"/>
          <p:cNvSpPr txBox="1"/>
          <p:nvPr/>
        </p:nvSpPr>
        <p:spPr>
          <a:xfrm>
            <a:off x="2988975" y="0"/>
            <a:ext cx="2083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Linux file systems  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6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491" name="Google Shape;491;p61"/>
          <p:cNvSpPr txBox="1"/>
          <p:nvPr/>
        </p:nvSpPr>
        <p:spPr>
          <a:xfrm>
            <a:off x="235241" y="1893630"/>
            <a:ext cx="19269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user_name</a:t>
            </a:r>
            <a:r>
              <a:rPr lang="en-GB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directory (or folder):</a:t>
            </a: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61"/>
          <p:cNvSpPr txBox="1"/>
          <p:nvPr/>
        </p:nvSpPr>
        <p:spPr>
          <a:xfrm>
            <a:off x="235250" y="2307435"/>
            <a:ext cx="17598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/home/khainguyen/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/home/vanA/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/home/vanB/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3" name="Google Shape;493;p61"/>
          <p:cNvCxnSpPr>
            <a:stCxn id="486" idx="1"/>
          </p:cNvCxnSpPr>
          <p:nvPr/>
        </p:nvCxnSpPr>
        <p:spPr>
          <a:xfrm flipH="1">
            <a:off x="1546000" y="2576713"/>
            <a:ext cx="511200" cy="1299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4" name="Google Shape;494;p61"/>
          <p:cNvCxnSpPr>
            <a:stCxn id="486" idx="1"/>
          </p:cNvCxnSpPr>
          <p:nvPr/>
        </p:nvCxnSpPr>
        <p:spPr>
          <a:xfrm rot="10800000">
            <a:off x="1799500" y="2510113"/>
            <a:ext cx="257700" cy="666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95" name="Google Shape;495;p61"/>
          <p:cNvCxnSpPr>
            <a:stCxn id="486" idx="1"/>
          </p:cNvCxnSpPr>
          <p:nvPr/>
        </p:nvCxnSpPr>
        <p:spPr>
          <a:xfrm flipH="1">
            <a:off x="1515700" y="2576713"/>
            <a:ext cx="541500" cy="277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96" name="Google Shape;496;p61"/>
          <p:cNvSpPr txBox="1"/>
          <p:nvPr/>
        </p:nvSpPr>
        <p:spPr>
          <a:xfrm>
            <a:off x="6446250" y="1677200"/>
            <a:ext cx="25749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The root directory is a special directory that contains all of the other files and directories on the computer. The root directory is specified as a / at the beginning of a path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7"/>
          <p:cNvPicPr preferRelativeResize="0"/>
          <p:nvPr/>
        </p:nvPicPr>
        <p:blipFill rotWithShape="1">
          <a:blip r:embed="rId1"/>
          <a:srcRect l="24308" t="13577" r="25281" b="12189"/>
          <a:stretch>
            <a:fillRect/>
          </a:stretch>
        </p:blipFill>
        <p:spPr>
          <a:xfrm>
            <a:off x="480075" y="992325"/>
            <a:ext cx="1731462" cy="164487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7"/>
          <p:cNvSpPr txBox="1"/>
          <p:nvPr/>
        </p:nvSpPr>
        <p:spPr>
          <a:xfrm>
            <a:off x="2593950" y="79375"/>
            <a:ext cx="3956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Some popular </a:t>
            </a:r>
            <a:r>
              <a:rPr lang="en-GB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perating </a:t>
            </a:r>
            <a:r>
              <a:rPr lang="en-GB" sz="18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ystems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2"/>
          <a:srcRect l="7257" t="6413" r="8744" b="5604"/>
          <a:stretch>
            <a:fillRect/>
          </a:stretch>
        </p:blipFill>
        <p:spPr>
          <a:xfrm>
            <a:off x="2629625" y="1025713"/>
            <a:ext cx="2761952" cy="133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7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984052" y="2944023"/>
            <a:ext cx="2919875" cy="1644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5889800" y="853527"/>
            <a:ext cx="2419500" cy="181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687452" y="2778625"/>
            <a:ext cx="3100346" cy="2191848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6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21150" y="920624"/>
            <a:ext cx="7368629" cy="1136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6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03" name="Google Shape;503;p62"/>
          <p:cNvSpPr txBox="1"/>
          <p:nvPr/>
        </p:nvSpPr>
        <p:spPr>
          <a:xfrm>
            <a:off x="37825" y="156900"/>
            <a:ext cx="34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When opening the terminal, </a:t>
            </a:r>
            <a:r>
              <a:rPr lang="en-GB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default</a:t>
            </a:r>
            <a:r>
              <a:rPr lang="en-GB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62"/>
          <p:cNvSpPr txBox="1"/>
          <p:nvPr/>
        </p:nvSpPr>
        <p:spPr>
          <a:xfrm>
            <a:off x="632475" y="2252775"/>
            <a:ext cx="137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user_name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5" name="Google Shape;505;p62"/>
          <p:cNvCxnSpPr/>
          <p:nvPr/>
        </p:nvCxnSpPr>
        <p:spPr>
          <a:xfrm flipH="1">
            <a:off x="1314750" y="1684950"/>
            <a:ext cx="652800" cy="668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6" name="Google Shape;506;p62"/>
          <p:cNvSpPr txBox="1"/>
          <p:nvPr/>
        </p:nvSpPr>
        <p:spPr>
          <a:xfrm>
            <a:off x="2004375" y="2252775"/>
            <a:ext cx="161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host name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7" name="Google Shape;507;p62"/>
          <p:cNvCxnSpPr/>
          <p:nvPr/>
        </p:nvCxnSpPr>
        <p:spPr>
          <a:xfrm flipH="1">
            <a:off x="2666900" y="1656575"/>
            <a:ext cx="841800" cy="715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08" name="Google Shape;508;p62"/>
          <p:cNvCxnSpPr/>
          <p:nvPr/>
        </p:nvCxnSpPr>
        <p:spPr>
          <a:xfrm>
            <a:off x="4132725" y="1561475"/>
            <a:ext cx="178500" cy="817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09" name="Google Shape;509;p62"/>
          <p:cNvSpPr txBox="1"/>
          <p:nvPr/>
        </p:nvSpPr>
        <p:spPr>
          <a:xfrm>
            <a:off x="3524275" y="2266775"/>
            <a:ext cx="36057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tilde ( ~ ) represents the home directory of the currently logged in ‘user_name’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62"/>
          <p:cNvSpPr txBox="1"/>
          <p:nvPr/>
        </p:nvSpPr>
        <p:spPr>
          <a:xfrm>
            <a:off x="7024875" y="2107625"/>
            <a:ext cx="77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cursor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1" name="Google Shape;511;p62"/>
          <p:cNvCxnSpPr/>
          <p:nvPr/>
        </p:nvCxnSpPr>
        <p:spPr>
          <a:xfrm>
            <a:off x="4680550" y="1701050"/>
            <a:ext cx="2260200" cy="541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512" name="Google Shape;512;p6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699575" y="3539841"/>
            <a:ext cx="5950224" cy="1009159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62"/>
          <p:cNvSpPr txBox="1"/>
          <p:nvPr/>
        </p:nvSpPr>
        <p:spPr>
          <a:xfrm>
            <a:off x="76200" y="3136638"/>
            <a:ext cx="888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This case, user_name is </a:t>
            </a:r>
            <a:r>
              <a:rPr lang="en-GB" sz="15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khainguyen</a:t>
            </a:r>
            <a:r>
              <a:rPr lang="en-GB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 so the path is: /home/khainguyen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62"/>
          <p:cNvSpPr txBox="1"/>
          <p:nvPr/>
        </p:nvSpPr>
        <p:spPr>
          <a:xfrm>
            <a:off x="1907275" y="4490725"/>
            <a:ext cx="5074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 print the current path, type the command: </a:t>
            </a:r>
            <a:r>
              <a:rPr lang="en-GB" sz="1400" b="0" i="0" u="none" strike="noStrike" cap="none">
                <a:solidFill>
                  <a:schemeClr val="dk2"/>
                </a:solidFill>
                <a:highlight>
                  <a:schemeClr val="lt2"/>
                </a:highlight>
                <a:latin typeface="Arial"/>
                <a:ea typeface="Arial"/>
                <a:cs typeface="Arial"/>
                <a:sym typeface="Arial"/>
              </a:rPr>
              <a:t>pwd </a:t>
            </a:r>
            <a:endParaRPr sz="1400" b="0" i="0" u="none" strike="noStrike" cap="none">
              <a:solidFill>
                <a:schemeClr val="dk2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,then hitting the ENTER key on keyboard to run the command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5" name="Google Shape;515;p62"/>
          <p:cNvPicPr preferRelativeResize="0"/>
          <p:nvPr/>
        </p:nvPicPr>
        <p:blipFill rotWithShape="1">
          <a:blip r:embed="rId3"/>
          <a:srcRect l="14855" t="17797" r="65016" b="16576"/>
          <a:stretch>
            <a:fillRect/>
          </a:stretch>
        </p:blipFill>
        <p:spPr>
          <a:xfrm>
            <a:off x="1528400" y="4039950"/>
            <a:ext cx="178500" cy="581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6" name="Google Shape;516;p62"/>
          <p:cNvCxnSpPr>
            <a:endCxn id="515" idx="1"/>
          </p:cNvCxnSpPr>
          <p:nvPr/>
        </p:nvCxnSpPr>
        <p:spPr>
          <a:xfrm rot="5400000">
            <a:off x="1369550" y="4008862"/>
            <a:ext cx="480900" cy="163200"/>
          </a:xfrm>
          <a:prstGeom prst="curvedConnector4">
            <a:avLst>
              <a:gd name="adj1" fmla="val 3959"/>
              <a:gd name="adj2" fmla="val 245910"/>
            </a:avLst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7" name="Google Shape;517;p62"/>
          <p:cNvSpPr txBox="1"/>
          <p:nvPr/>
        </p:nvSpPr>
        <p:spPr>
          <a:xfrm>
            <a:off x="762825" y="3898125"/>
            <a:ext cx="5955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GB" sz="9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endParaRPr sz="9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62"/>
          <p:cNvSpPr txBox="1"/>
          <p:nvPr/>
        </p:nvSpPr>
        <p:spPr>
          <a:xfrm>
            <a:off x="0" y="1185000"/>
            <a:ext cx="8802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GB" sz="1250" b="1" i="1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endParaRPr sz="1250" b="1" i="1" u="none" strike="noStrike" cap="none">
              <a:solidFill>
                <a:schemeClr val="accent5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50"/>
              <a:buFont typeface="Arial"/>
              <a:buNone/>
            </a:pPr>
            <a:r>
              <a:rPr lang="en-GB" sz="1250" b="1" i="1" u="none" strike="noStrike" cap="none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</a:rPr>
              <a:t>prompt</a:t>
            </a:r>
            <a:endParaRPr sz="1700" b="1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62"/>
          <p:cNvSpPr txBox="1"/>
          <p:nvPr/>
        </p:nvSpPr>
        <p:spPr>
          <a:xfrm>
            <a:off x="991425" y="519550"/>
            <a:ext cx="421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tell you the computer is ready to accept a command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0" name="Google Shape;520;p62"/>
          <p:cNvCxnSpPr>
            <a:stCxn id="518" idx="3"/>
            <a:endCxn id="518" idx="3"/>
          </p:cNvCxnSpPr>
          <p:nvPr/>
        </p:nvCxnSpPr>
        <p:spPr>
          <a:xfrm>
            <a:off x="880200" y="1469700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1" name="Google Shape;521;p62"/>
          <p:cNvCxnSpPr>
            <a:stCxn id="519" idx="1"/>
            <a:endCxn id="518" idx="0"/>
          </p:cNvCxnSpPr>
          <p:nvPr/>
        </p:nvCxnSpPr>
        <p:spPr>
          <a:xfrm flipH="1">
            <a:off x="440025" y="704200"/>
            <a:ext cx="551400" cy="4809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2" name="Google Shape;522;p62"/>
          <p:cNvSpPr txBox="1"/>
          <p:nvPr/>
        </p:nvSpPr>
        <p:spPr>
          <a:xfrm>
            <a:off x="6049400" y="45555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 stands for ‘</a:t>
            </a:r>
            <a:r>
              <a:rPr lang="en-GB" sz="1000" b="0" i="0" u="none" strike="noStrike" cap="non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GB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rint </a:t>
            </a:r>
            <a:r>
              <a:rPr lang="en-GB" sz="1000" b="0" i="0" u="none" strike="noStrike" cap="non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w</a:t>
            </a:r>
            <a:r>
              <a:rPr lang="en-GB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orking </a:t>
            </a:r>
            <a:r>
              <a:rPr lang="en-GB" sz="1000" b="0" i="0" u="none" strike="noStrike" cap="none">
                <a:solidFill>
                  <a:srgbClr val="FF0000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d</a:t>
            </a:r>
            <a:r>
              <a:rPr lang="en-GB" sz="1000" b="0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irectory’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3" name="Google Shape;523;p62"/>
          <p:cNvCxnSpPr/>
          <p:nvPr/>
        </p:nvCxnSpPr>
        <p:spPr>
          <a:xfrm>
            <a:off x="5899125" y="4672725"/>
            <a:ext cx="226800" cy="47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24" name="Google Shape;524;p62"/>
          <p:cNvCxnSpPr/>
          <p:nvPr/>
        </p:nvCxnSpPr>
        <p:spPr>
          <a:xfrm>
            <a:off x="1021500" y="1675500"/>
            <a:ext cx="1843800" cy="9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25" name="Google Shape;525;p62"/>
          <p:cNvCxnSpPr/>
          <p:nvPr/>
        </p:nvCxnSpPr>
        <p:spPr>
          <a:xfrm>
            <a:off x="3158875" y="1647125"/>
            <a:ext cx="671100" cy="9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26" name="Google Shape;526;p62"/>
          <p:cNvSpPr/>
          <p:nvPr/>
        </p:nvSpPr>
        <p:spPr>
          <a:xfrm>
            <a:off x="1024725" y="1248950"/>
            <a:ext cx="3410700" cy="369300"/>
          </a:xfrm>
          <a:prstGeom prst="rect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27" name="Google Shape;527;p62"/>
          <p:cNvCxnSpPr/>
          <p:nvPr/>
        </p:nvCxnSpPr>
        <p:spPr>
          <a:xfrm rot="10800000" flipH="1">
            <a:off x="4393550" y="707025"/>
            <a:ext cx="1227300" cy="598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28" name="Google Shape;528;p62"/>
          <p:cNvSpPr txBox="1"/>
          <p:nvPr/>
        </p:nvSpPr>
        <p:spPr>
          <a:xfrm>
            <a:off x="5544650" y="355975"/>
            <a:ext cx="2334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$</a:t>
            </a:r>
            <a:r>
              <a:rPr lang="en-GB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means non-root user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Google Shape;533;p63"/>
          <p:cNvPicPr preferRelativeResize="0"/>
          <p:nvPr/>
        </p:nvPicPr>
        <p:blipFill rotWithShape="1">
          <a:blip r:embed="rId1"/>
          <a:srcRect r="1419"/>
          <a:stretch>
            <a:fillRect/>
          </a:stretch>
        </p:blipFill>
        <p:spPr>
          <a:xfrm>
            <a:off x="376825" y="2000450"/>
            <a:ext cx="6691826" cy="557125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63"/>
          <p:cNvSpPr txBox="1"/>
          <p:nvPr/>
        </p:nvSpPr>
        <p:spPr>
          <a:xfrm>
            <a:off x="117063" y="215225"/>
            <a:ext cx="544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basic command, could be: 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63"/>
          <p:cNvSpPr txBox="1"/>
          <p:nvPr/>
        </p:nvSpPr>
        <p:spPr>
          <a:xfrm>
            <a:off x="1828025" y="2831800"/>
            <a:ext cx="19098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command</a:t>
            </a:r>
            <a:endParaRPr sz="17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(must have)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63"/>
          <p:cNvSpPr txBox="1"/>
          <p:nvPr/>
        </p:nvSpPr>
        <p:spPr>
          <a:xfrm>
            <a:off x="4602313" y="3111750"/>
            <a:ext cx="1413000" cy="10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option/flag</a:t>
            </a:r>
            <a:endParaRPr sz="1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(optional)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hyphen-prefixed characters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37" name="Google Shape;537;p63"/>
          <p:cNvCxnSpPr/>
          <p:nvPr/>
        </p:nvCxnSpPr>
        <p:spPr>
          <a:xfrm flipH="1">
            <a:off x="3348025" y="2485300"/>
            <a:ext cx="1520100" cy="480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38" name="Google Shape;538;p63"/>
          <p:cNvCxnSpPr/>
          <p:nvPr/>
        </p:nvCxnSpPr>
        <p:spPr>
          <a:xfrm>
            <a:off x="4685025" y="2485300"/>
            <a:ext cx="388800" cy="93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39" name="Google Shape;539;p63"/>
          <p:cNvCxnSpPr/>
          <p:nvPr/>
        </p:nvCxnSpPr>
        <p:spPr>
          <a:xfrm>
            <a:off x="5387275" y="2489025"/>
            <a:ext cx="339900" cy="7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0" name="Google Shape;540;p63"/>
          <p:cNvCxnSpPr/>
          <p:nvPr/>
        </p:nvCxnSpPr>
        <p:spPr>
          <a:xfrm flipH="1">
            <a:off x="5314663" y="2492650"/>
            <a:ext cx="237000" cy="690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41" name="Google Shape;541;p63"/>
          <p:cNvCxnSpPr>
            <a:stCxn id="542" idx="0"/>
          </p:cNvCxnSpPr>
          <p:nvPr/>
        </p:nvCxnSpPr>
        <p:spPr>
          <a:xfrm>
            <a:off x="5974775" y="2495200"/>
            <a:ext cx="1106400" cy="45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43" name="Google Shape;543;p63"/>
          <p:cNvCxnSpPr/>
          <p:nvPr/>
        </p:nvCxnSpPr>
        <p:spPr>
          <a:xfrm>
            <a:off x="6433125" y="2490850"/>
            <a:ext cx="1027800" cy="73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4" name="Google Shape;544;p63"/>
          <p:cNvSpPr txBox="1"/>
          <p:nvPr/>
        </p:nvSpPr>
        <p:spPr>
          <a:xfrm>
            <a:off x="7118925" y="3126550"/>
            <a:ext cx="14130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parameter</a:t>
            </a:r>
            <a:endParaRPr sz="16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(optional)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63"/>
          <p:cNvSpPr/>
          <p:nvPr/>
        </p:nvSpPr>
        <p:spPr>
          <a:xfrm rot="5400000">
            <a:off x="5133675" y="2443875"/>
            <a:ext cx="152400" cy="2427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6" name="Google Shape;546;p63"/>
          <p:cNvCxnSpPr>
            <a:stCxn id="545" idx="1"/>
          </p:cNvCxnSpPr>
          <p:nvPr/>
        </p:nvCxnSpPr>
        <p:spPr>
          <a:xfrm flipH="1">
            <a:off x="4217775" y="2641425"/>
            <a:ext cx="992100" cy="5319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7" name="Google Shape;547;p63"/>
          <p:cNvSpPr txBox="1"/>
          <p:nvPr/>
        </p:nvSpPr>
        <p:spPr>
          <a:xfrm>
            <a:off x="3348275" y="3105150"/>
            <a:ext cx="1275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 space</a:t>
            </a:r>
            <a:endParaRPr sz="16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63"/>
          <p:cNvSpPr/>
          <p:nvPr/>
        </p:nvSpPr>
        <p:spPr>
          <a:xfrm rot="5400000">
            <a:off x="5789825" y="2462650"/>
            <a:ext cx="152400" cy="217500"/>
          </a:xfrm>
          <a:prstGeom prst="rightBrace">
            <a:avLst>
              <a:gd name="adj1" fmla="val 50000"/>
              <a:gd name="adj2" fmla="val 50000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8" name="Google Shape;548;p63"/>
          <p:cNvCxnSpPr>
            <a:stCxn id="542" idx="1"/>
          </p:cNvCxnSpPr>
          <p:nvPr/>
        </p:nvCxnSpPr>
        <p:spPr>
          <a:xfrm>
            <a:off x="5866025" y="2647600"/>
            <a:ext cx="460200" cy="6012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49" name="Google Shape;549;p63"/>
          <p:cNvSpPr txBox="1"/>
          <p:nvPr/>
        </p:nvSpPr>
        <p:spPr>
          <a:xfrm>
            <a:off x="6015313" y="3179238"/>
            <a:ext cx="1275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 space</a:t>
            </a:r>
            <a:endParaRPr sz="16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63"/>
          <p:cNvSpPr txBox="1"/>
          <p:nvPr/>
        </p:nvSpPr>
        <p:spPr>
          <a:xfrm>
            <a:off x="3159225" y="1272375"/>
            <a:ext cx="51852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command line will be read </a:t>
            </a:r>
            <a:r>
              <a:rPr lang="en-GB" sz="14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from left to right</a:t>
            </a: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by the shell once press ENTER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1" name="Google Shape;551;p63"/>
          <p:cNvCxnSpPr/>
          <p:nvPr/>
        </p:nvCxnSpPr>
        <p:spPr>
          <a:xfrm rot="10800000" flipH="1">
            <a:off x="3788325" y="1878375"/>
            <a:ext cx="3288900" cy="9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52" name="Google Shape;552;p63"/>
          <p:cNvSpPr txBox="1"/>
          <p:nvPr/>
        </p:nvSpPr>
        <p:spPr>
          <a:xfrm>
            <a:off x="337875" y="661325"/>
            <a:ext cx="2244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GB" sz="1500" b="0" i="0" u="none" strike="noStrike" cap="none">
                <a:solidFill>
                  <a:srgbClr val="000000"/>
                </a:solidFill>
                <a:highlight>
                  <a:srgbClr val="CCCCCC"/>
                </a:highlight>
                <a:latin typeface="Arial"/>
                <a:ea typeface="Arial"/>
                <a:cs typeface="Arial"/>
                <a:sym typeface="Arial"/>
              </a:rPr>
              <a:t>ls </a:t>
            </a:r>
            <a:r>
              <a:rPr lang="en-GB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command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6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59" name="Google Shape;559;p64"/>
          <p:cNvSpPr txBox="1"/>
          <p:nvPr/>
        </p:nvSpPr>
        <p:spPr>
          <a:xfrm>
            <a:off x="2109300" y="20225"/>
            <a:ext cx="49254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How do I know what options a command has?</a:t>
            </a:r>
            <a:endParaRPr sz="17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4"/>
          <p:cNvSpPr txBox="1"/>
          <p:nvPr/>
        </p:nvSpPr>
        <p:spPr>
          <a:xfrm>
            <a:off x="1254025" y="695225"/>
            <a:ext cx="20289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man command_name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64"/>
          <p:cNvSpPr txBox="1"/>
          <p:nvPr/>
        </p:nvSpPr>
        <p:spPr>
          <a:xfrm>
            <a:off x="5773175" y="695213"/>
            <a:ext cx="2243100" cy="4155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command_name --help 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64"/>
          <p:cNvSpPr txBox="1"/>
          <p:nvPr/>
        </p:nvSpPr>
        <p:spPr>
          <a:xfrm>
            <a:off x="315275" y="4659750"/>
            <a:ext cx="3171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Press q key on keyboard to exit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p64"/>
          <p:cNvCxnSpPr/>
          <p:nvPr/>
        </p:nvCxnSpPr>
        <p:spPr>
          <a:xfrm>
            <a:off x="4563425" y="697350"/>
            <a:ext cx="19200" cy="4400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pic>
        <p:nvPicPr>
          <p:cNvPr id="564" name="Google Shape;564;p6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6200" y="1855100"/>
            <a:ext cx="4384551" cy="2881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8725" y="1559975"/>
            <a:ext cx="2318644" cy="2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6" name="Google Shape;566;p6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685312" y="1567925"/>
            <a:ext cx="2785188" cy="24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4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685300" y="1855100"/>
            <a:ext cx="4384549" cy="2650204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64"/>
          <p:cNvSpPr txBox="1"/>
          <p:nvPr/>
        </p:nvSpPr>
        <p:spPr>
          <a:xfrm>
            <a:off x="76200" y="1175075"/>
            <a:ext cx="2025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Example: </a:t>
            </a:r>
            <a:r>
              <a:rPr lang="en-GB" sz="1300" b="0" i="0" u="none" strike="noStrike" cap="none">
                <a:solidFill>
                  <a:srgbClr val="000000"/>
                </a:solidFill>
                <a:highlight>
                  <a:srgbClr val="CCCCCC"/>
                </a:highlight>
                <a:latin typeface="Arial"/>
                <a:ea typeface="Arial"/>
                <a:cs typeface="Arial"/>
                <a:sym typeface="Arial"/>
              </a:rPr>
              <a:t>ls </a:t>
            </a: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command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chat GPT to learn code</a:t>
            </a:r>
            <a:endParaRPr lang="en-GB"/>
          </a:p>
        </p:txBody>
      </p:sp>
      <p:pic>
        <p:nvPicPr>
          <p:cNvPr id="574" name="Google Shape;574;p65"/>
          <p:cNvPicPr preferRelativeResize="0"/>
          <p:nvPr/>
        </p:nvPicPr>
        <p:blipFill rotWithShape="1">
          <a:blip r:embed="rId1"/>
          <a:srcRect r="-1132" b="19788"/>
          <a:stretch>
            <a:fillRect/>
          </a:stretch>
        </p:blipFill>
        <p:spPr>
          <a:xfrm>
            <a:off x="1686850" y="1017725"/>
            <a:ext cx="5477025" cy="4125600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6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6"/>
          <p:cNvSpPr txBox="1"/>
          <p:nvPr>
            <p:ph type="title"/>
          </p:nvPr>
        </p:nvSpPr>
        <p:spPr>
          <a:xfrm>
            <a:off x="311700" y="1505125"/>
            <a:ext cx="8520600" cy="146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020"/>
              <a:t>2. Some basic Linux commands work with files and directories</a:t>
            </a:r>
            <a:endParaRPr sz="4020"/>
          </a:p>
        </p:txBody>
      </p:sp>
      <p:sp>
        <p:nvSpPr>
          <p:cNvPr id="581" name="Google Shape;581;p6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7"/>
          <p:cNvSpPr txBox="1"/>
          <p:nvPr>
            <p:ph type="title"/>
          </p:nvPr>
        </p:nvSpPr>
        <p:spPr>
          <a:xfrm>
            <a:off x="3101550" y="118350"/>
            <a:ext cx="29409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2000"/>
              <a:buNone/>
            </a:pPr>
            <a:r>
              <a:rPr lang="en-GB" sz="1920" b="1"/>
              <a:t>change working directory</a:t>
            </a:r>
            <a:endParaRPr sz="1920" b="1"/>
          </a:p>
        </p:txBody>
      </p:sp>
      <p:sp>
        <p:nvSpPr>
          <p:cNvPr id="587" name="Google Shape;587;p6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88" name="Google Shape;588;p67"/>
          <p:cNvSpPr txBox="1"/>
          <p:nvPr/>
        </p:nvSpPr>
        <p:spPr>
          <a:xfrm>
            <a:off x="124875" y="919650"/>
            <a:ext cx="650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highlight>
                  <a:schemeClr val="lt2"/>
                </a:highlight>
                <a:latin typeface="Arial"/>
                <a:ea typeface="Arial"/>
                <a:cs typeface="Arial"/>
                <a:sym typeface="Arial"/>
              </a:rPr>
              <a:t>cd  </a:t>
            </a: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command, an abbreviation for ‘</a:t>
            </a:r>
            <a:r>
              <a:rPr lang="en-GB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hange </a:t>
            </a:r>
            <a:r>
              <a:rPr lang="en-GB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</a:t>
            </a: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irectory’.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9" name="Google Shape;589;p6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2400" y="1609950"/>
            <a:ext cx="8839198" cy="16219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8"/>
          <p:cNvSpPr txBox="1"/>
          <p:nvPr>
            <p:ph type="title"/>
          </p:nvPr>
        </p:nvSpPr>
        <p:spPr>
          <a:xfrm>
            <a:off x="3102600" y="341500"/>
            <a:ext cx="2938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11000"/>
              <a:buNone/>
            </a:pPr>
            <a:r>
              <a:rPr lang="en-GB"/>
              <a:t>Path shortcuts</a:t>
            </a:r>
            <a:endParaRPr lang="en-GB"/>
          </a:p>
        </p:txBody>
      </p:sp>
      <p:sp>
        <p:nvSpPr>
          <p:cNvPr id="595" name="Google Shape;595;p6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596" name="Google Shape;596;p68"/>
          <p:cNvSpPr txBox="1"/>
          <p:nvPr/>
        </p:nvSpPr>
        <p:spPr>
          <a:xfrm>
            <a:off x="762225" y="1512950"/>
            <a:ext cx="75735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~       the home directory of the currently logged in ‘user_name’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/        the root directory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        the current directory (or the working directory)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..       the parent directory of the working directory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../..    the parent directory of the parent directory of the working directory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6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602" name="Google Shape;602;p6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100900" y="107050"/>
            <a:ext cx="5691752" cy="2975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6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6298" y="3358225"/>
            <a:ext cx="5636350" cy="1590525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69"/>
          <p:cNvSpPr txBox="1"/>
          <p:nvPr/>
        </p:nvSpPr>
        <p:spPr>
          <a:xfrm>
            <a:off x="6977550" y="3698850"/>
            <a:ext cx="1549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just </a:t>
            </a:r>
            <a:r>
              <a:rPr lang="en-GB" sz="1800" b="0" i="0" u="none" strike="noStrike" cap="none">
                <a:solidFill>
                  <a:schemeClr val="dk2"/>
                </a:solidFill>
                <a:highlight>
                  <a:schemeClr val="lt2"/>
                </a:highlight>
                <a:latin typeface="Arial"/>
                <a:ea typeface="Arial"/>
                <a:cs typeface="Arial"/>
                <a:sym typeface="Arial"/>
              </a:rPr>
              <a:t>cd</a:t>
            </a: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to change to </a:t>
            </a:r>
            <a:r>
              <a:rPr lang="en-GB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~</a:t>
            </a:r>
            <a:endParaRPr sz="18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69"/>
          <p:cNvSpPr/>
          <p:nvPr/>
        </p:nvSpPr>
        <p:spPr>
          <a:xfrm>
            <a:off x="3876350" y="4059550"/>
            <a:ext cx="587400" cy="31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06" name="Google Shape;606;p69"/>
          <p:cNvCxnSpPr/>
          <p:nvPr/>
        </p:nvCxnSpPr>
        <p:spPr>
          <a:xfrm rot="10800000" flipH="1">
            <a:off x="814850" y="887325"/>
            <a:ext cx="6297300" cy="18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607" name="Google Shape;607;p69"/>
          <p:cNvCxnSpPr/>
          <p:nvPr/>
        </p:nvCxnSpPr>
        <p:spPr>
          <a:xfrm rot="10800000" flipH="1">
            <a:off x="877450" y="1481675"/>
            <a:ext cx="6297300" cy="18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  <p:cxnSp>
        <p:nvCxnSpPr>
          <p:cNvPr id="608" name="Google Shape;608;p69"/>
          <p:cNvCxnSpPr/>
          <p:nvPr/>
        </p:nvCxnSpPr>
        <p:spPr>
          <a:xfrm rot="10800000" flipH="1">
            <a:off x="922175" y="2076025"/>
            <a:ext cx="6297300" cy="18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70"/>
          <p:cNvSpPr txBox="1"/>
          <p:nvPr>
            <p:ph type="sldNum" idx="12"/>
          </p:nvPr>
        </p:nvSpPr>
        <p:spPr>
          <a:xfrm>
            <a:off x="8472458" y="45870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14" name="Google Shape;614;p70"/>
          <p:cNvSpPr txBox="1"/>
          <p:nvPr/>
        </p:nvSpPr>
        <p:spPr>
          <a:xfrm>
            <a:off x="405150" y="439600"/>
            <a:ext cx="7309500" cy="7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Absolute path</a:t>
            </a: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from the root directory to the interest directory/file.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Relative path: </a:t>
            </a: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from the working directory to the interest directory/file.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70"/>
          <p:cNvSpPr txBox="1"/>
          <p:nvPr/>
        </p:nvSpPr>
        <p:spPr>
          <a:xfrm>
            <a:off x="644625" y="1503325"/>
            <a:ext cx="811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6" name="Google Shape;616;p7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59525" y="1503325"/>
            <a:ext cx="5691752" cy="2975335"/>
          </a:xfrm>
          <a:prstGeom prst="rect">
            <a:avLst/>
          </a:prstGeom>
          <a:noFill/>
          <a:ln>
            <a:noFill/>
          </a:ln>
        </p:spPr>
      </p:pic>
      <p:sp>
        <p:nvSpPr>
          <p:cNvPr id="617" name="Google Shape;617;p70"/>
          <p:cNvSpPr/>
          <p:nvPr/>
        </p:nvSpPr>
        <p:spPr>
          <a:xfrm>
            <a:off x="3631750" y="3661025"/>
            <a:ext cx="587400" cy="31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70"/>
          <p:cNvSpPr/>
          <p:nvPr/>
        </p:nvSpPr>
        <p:spPr>
          <a:xfrm>
            <a:off x="2641650" y="2215525"/>
            <a:ext cx="2684100" cy="31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70"/>
          <p:cNvSpPr/>
          <p:nvPr/>
        </p:nvSpPr>
        <p:spPr>
          <a:xfrm>
            <a:off x="3631750" y="2839525"/>
            <a:ext cx="360900" cy="31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70"/>
          <p:cNvSpPr/>
          <p:nvPr/>
        </p:nvSpPr>
        <p:spPr>
          <a:xfrm>
            <a:off x="2641650" y="1686050"/>
            <a:ext cx="263700" cy="273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70"/>
          <p:cNvSpPr txBox="1"/>
          <p:nvPr/>
        </p:nvSpPr>
        <p:spPr>
          <a:xfrm>
            <a:off x="7020150" y="1472575"/>
            <a:ext cx="169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Absolute path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70"/>
          <p:cNvSpPr txBox="1"/>
          <p:nvPr/>
        </p:nvSpPr>
        <p:spPr>
          <a:xfrm>
            <a:off x="7160025" y="3151525"/>
            <a:ext cx="159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Relative path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23" name="Google Shape;623;p70"/>
          <p:cNvCxnSpPr>
            <a:stCxn id="619" idx="3"/>
            <a:endCxn id="622" idx="1"/>
          </p:cNvCxnSpPr>
          <p:nvPr/>
        </p:nvCxnSpPr>
        <p:spPr>
          <a:xfrm>
            <a:off x="3992650" y="2995525"/>
            <a:ext cx="3167400" cy="3870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4" name="Google Shape;624;p70"/>
          <p:cNvCxnSpPr>
            <a:stCxn id="617" idx="3"/>
            <a:endCxn id="622" idx="1"/>
          </p:cNvCxnSpPr>
          <p:nvPr/>
        </p:nvCxnSpPr>
        <p:spPr>
          <a:xfrm rot="10800000" flipH="1">
            <a:off x="4219150" y="3382325"/>
            <a:ext cx="2940900" cy="4347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5" name="Google Shape;625;p70"/>
          <p:cNvCxnSpPr>
            <a:stCxn id="620" idx="3"/>
            <a:endCxn id="621" idx="1"/>
          </p:cNvCxnSpPr>
          <p:nvPr/>
        </p:nvCxnSpPr>
        <p:spPr>
          <a:xfrm rot="10800000" flipH="1">
            <a:off x="2905350" y="1703450"/>
            <a:ext cx="4114800" cy="119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626" name="Google Shape;626;p70"/>
          <p:cNvCxnSpPr>
            <a:stCxn id="618" idx="3"/>
            <a:endCxn id="621" idx="1"/>
          </p:cNvCxnSpPr>
          <p:nvPr/>
        </p:nvCxnSpPr>
        <p:spPr>
          <a:xfrm rot="10800000" flipH="1">
            <a:off x="5325750" y="1703425"/>
            <a:ext cx="1694400" cy="66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7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632" name="Google Shape;632;p71"/>
          <p:cNvPicPr preferRelativeResize="0"/>
          <p:nvPr/>
        </p:nvPicPr>
        <p:blipFill rotWithShape="1">
          <a:blip r:embed="rId1"/>
          <a:srcRect r="14639"/>
          <a:stretch>
            <a:fillRect/>
          </a:stretch>
        </p:blipFill>
        <p:spPr>
          <a:xfrm>
            <a:off x="52375" y="1139900"/>
            <a:ext cx="4231625" cy="259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3" name="Google Shape;633;p71"/>
          <p:cNvPicPr preferRelativeResize="0"/>
          <p:nvPr/>
        </p:nvPicPr>
        <p:blipFill rotWithShape="1">
          <a:blip r:embed="rId2"/>
          <a:srcRect r="14646"/>
          <a:stretch>
            <a:fillRect/>
          </a:stretch>
        </p:blipFill>
        <p:spPr>
          <a:xfrm>
            <a:off x="4871350" y="1139900"/>
            <a:ext cx="4149800" cy="25414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4" name="Google Shape;634;p71"/>
          <p:cNvCxnSpPr>
            <a:stCxn id="632" idx="3"/>
            <a:endCxn id="633" idx="1"/>
          </p:cNvCxnSpPr>
          <p:nvPr/>
        </p:nvCxnSpPr>
        <p:spPr>
          <a:xfrm rot="10800000" flipH="1">
            <a:off x="4284000" y="2410475"/>
            <a:ext cx="587400" cy="252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35" name="Google Shape;635;p71"/>
          <p:cNvSpPr txBox="1"/>
          <p:nvPr/>
        </p:nvSpPr>
        <p:spPr>
          <a:xfrm>
            <a:off x="52375" y="418000"/>
            <a:ext cx="7620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Clean up all the command lines and results above, with command: </a:t>
            </a:r>
            <a:r>
              <a:rPr lang="en-GB" sz="1800" b="0" i="0" u="none" strike="noStrike" cap="none">
                <a:solidFill>
                  <a:schemeClr val="dk2"/>
                </a:solidFill>
                <a:highlight>
                  <a:schemeClr val="lt2"/>
                </a:highlight>
                <a:latin typeface="Arial"/>
                <a:ea typeface="Arial"/>
                <a:cs typeface="Arial"/>
                <a:sym typeface="Arial"/>
              </a:rPr>
              <a:t>clear</a:t>
            </a:r>
            <a:endParaRPr sz="1800" b="0" i="0" u="none" strike="noStrike" cap="none">
              <a:solidFill>
                <a:schemeClr val="dk2"/>
              </a:solidFill>
              <a:highlight>
                <a:schemeClr val="lt2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71"/>
          <p:cNvSpPr txBox="1"/>
          <p:nvPr/>
        </p:nvSpPr>
        <p:spPr>
          <a:xfrm>
            <a:off x="4235625" y="2374025"/>
            <a:ext cx="70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endParaRPr sz="12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71"/>
          <p:cNvSpPr/>
          <p:nvPr/>
        </p:nvSpPr>
        <p:spPr>
          <a:xfrm>
            <a:off x="1958100" y="3462475"/>
            <a:ext cx="587400" cy="3120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71"/>
          <p:cNvSpPr txBox="1"/>
          <p:nvPr/>
        </p:nvSpPr>
        <p:spPr>
          <a:xfrm>
            <a:off x="233275" y="4434775"/>
            <a:ext cx="1818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 using: Ctrl-L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/>
        </p:nvSpPr>
        <p:spPr>
          <a:xfrm>
            <a:off x="3237000" y="115775"/>
            <a:ext cx="3527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Distributions of linux (OS)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764700" y="2846075"/>
            <a:ext cx="1822474" cy="136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921800" y="2866638"/>
            <a:ext cx="2030725" cy="1142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04500" y="4008950"/>
            <a:ext cx="2857626" cy="950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8"/>
          <p:cNvPicPr preferRelativeResize="0"/>
          <p:nvPr/>
        </p:nvPicPr>
        <p:blipFill rotWithShape="1">
          <a:blip r:embed="rId4"/>
          <a:srcRect l="20616" r="18225"/>
          <a:stretch>
            <a:fillRect/>
          </a:stretch>
        </p:blipFill>
        <p:spPr>
          <a:xfrm>
            <a:off x="3697328" y="2817125"/>
            <a:ext cx="1546499" cy="1422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 rotWithShape="1">
          <a:blip r:embed="rId5"/>
          <a:srcRect l="16767" r="16082" b="15016"/>
          <a:stretch>
            <a:fillRect/>
          </a:stretch>
        </p:blipFill>
        <p:spPr>
          <a:xfrm>
            <a:off x="1992900" y="670225"/>
            <a:ext cx="1653876" cy="147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8"/>
          <p:cNvSpPr txBox="1"/>
          <p:nvPr/>
        </p:nvSpPr>
        <p:spPr>
          <a:xfrm>
            <a:off x="3481375" y="1179275"/>
            <a:ext cx="476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Ubuntu OS has the most users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6"/>
          <a:srcRect l="8079" t="28052" r="9057" b="26862"/>
          <a:stretch>
            <a:fillRect/>
          </a:stretch>
        </p:blipFill>
        <p:spPr>
          <a:xfrm>
            <a:off x="4402179" y="4210500"/>
            <a:ext cx="2245099" cy="69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44" name="Google Shape;644;p72"/>
          <p:cNvSpPr txBox="1"/>
          <p:nvPr/>
        </p:nvSpPr>
        <p:spPr>
          <a:xfrm>
            <a:off x="1243900" y="39200"/>
            <a:ext cx="69777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Listing content (files and subdirectories) of a directory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with command: </a:t>
            </a:r>
            <a:r>
              <a:rPr lang="en-GB" sz="1600" b="0" i="0" u="none" strike="noStrike" cap="none">
                <a:solidFill>
                  <a:schemeClr val="dk1"/>
                </a:solidFill>
                <a:highlight>
                  <a:schemeClr val="lt2"/>
                </a:highlight>
                <a:latin typeface="Arial"/>
                <a:ea typeface="Arial"/>
                <a:cs typeface="Arial"/>
                <a:sym typeface="Arial"/>
              </a:rPr>
              <a:t>ls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(“ls" stands for “</a:t>
            </a:r>
            <a:r>
              <a:rPr lang="en-GB"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GB" sz="16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GB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t”)</a:t>
            </a:r>
            <a:endParaRPr sz="16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72"/>
          <p:cNvSpPr txBox="1"/>
          <p:nvPr/>
        </p:nvSpPr>
        <p:spPr>
          <a:xfrm>
            <a:off x="5173200" y="778100"/>
            <a:ext cx="378000" cy="400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ls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72"/>
          <p:cNvSpPr txBox="1"/>
          <p:nvPr/>
        </p:nvSpPr>
        <p:spPr>
          <a:xfrm>
            <a:off x="267075" y="778100"/>
            <a:ext cx="497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GB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 files and directories in current directory (in short format):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72"/>
          <p:cNvSpPr txBox="1"/>
          <p:nvPr/>
        </p:nvSpPr>
        <p:spPr>
          <a:xfrm>
            <a:off x="5031025" y="2146275"/>
            <a:ext cx="548700" cy="38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ls -a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72"/>
          <p:cNvSpPr txBox="1"/>
          <p:nvPr/>
        </p:nvSpPr>
        <p:spPr>
          <a:xfrm>
            <a:off x="306625" y="2113850"/>
            <a:ext cx="4805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GB"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GB"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ll files and directories in current directory (in short format):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9" name="Google Shape;649;p7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480349" y="2565534"/>
            <a:ext cx="4972799" cy="2084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7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286419" y="1242950"/>
            <a:ext cx="5395331" cy="838413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72"/>
          <p:cNvSpPr txBox="1"/>
          <p:nvPr/>
        </p:nvSpPr>
        <p:spPr>
          <a:xfrm>
            <a:off x="5993050" y="2153650"/>
            <a:ext cx="808800" cy="3849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ls --all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72"/>
          <p:cNvSpPr txBox="1"/>
          <p:nvPr/>
        </p:nvSpPr>
        <p:spPr>
          <a:xfrm>
            <a:off x="5653038" y="2145988"/>
            <a:ext cx="419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53" name="Google Shape;653;p72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326525" y="4806100"/>
            <a:ext cx="5478699" cy="213759"/>
          </a:xfrm>
          <a:prstGeom prst="rect">
            <a:avLst/>
          </a:prstGeom>
          <a:noFill/>
          <a:ln>
            <a:noFill/>
          </a:ln>
        </p:spPr>
      </p:pic>
      <p:sp>
        <p:nvSpPr>
          <p:cNvPr id="654" name="Google Shape;654;p72"/>
          <p:cNvSpPr txBox="1"/>
          <p:nvPr/>
        </p:nvSpPr>
        <p:spPr>
          <a:xfrm>
            <a:off x="737725" y="4759075"/>
            <a:ext cx="548700" cy="3078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ls --help</a:t>
            </a:r>
            <a:endParaRPr sz="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55" name="Google Shape;655;p72"/>
          <p:cNvCxnSpPr/>
          <p:nvPr/>
        </p:nvCxnSpPr>
        <p:spPr>
          <a:xfrm rot="10800000" flipH="1">
            <a:off x="156825" y="4739350"/>
            <a:ext cx="86661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7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61" name="Google Shape;661;p73"/>
          <p:cNvSpPr txBox="1"/>
          <p:nvPr/>
        </p:nvSpPr>
        <p:spPr>
          <a:xfrm>
            <a:off x="4872000" y="124050"/>
            <a:ext cx="612900" cy="400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ls -l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2" name="Google Shape;662;p7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43208" y="628150"/>
            <a:ext cx="6994467" cy="3827775"/>
          </a:xfrm>
          <a:prstGeom prst="rect">
            <a:avLst/>
          </a:prstGeom>
          <a:noFill/>
          <a:ln>
            <a:noFill/>
          </a:ln>
        </p:spPr>
      </p:pic>
      <p:sp>
        <p:nvSpPr>
          <p:cNvPr id="663" name="Google Shape;663;p73"/>
          <p:cNvSpPr txBox="1"/>
          <p:nvPr/>
        </p:nvSpPr>
        <p:spPr>
          <a:xfrm>
            <a:off x="125550" y="124050"/>
            <a:ext cx="4839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GB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 files and directories in current directory (in </a:t>
            </a:r>
            <a:r>
              <a:rPr lang="en-GB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ong format):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64" name="Google Shape;664;p73"/>
          <p:cNvPicPr preferRelativeResize="0"/>
          <p:nvPr/>
        </p:nvPicPr>
        <p:blipFill rotWithShape="1">
          <a:blip r:embed="rId2"/>
          <a:srcRect b="19478"/>
          <a:stretch>
            <a:fillRect/>
          </a:stretch>
        </p:blipFill>
        <p:spPr>
          <a:xfrm>
            <a:off x="1337571" y="4775862"/>
            <a:ext cx="6359704" cy="2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73"/>
          <p:cNvSpPr txBox="1"/>
          <p:nvPr/>
        </p:nvSpPr>
        <p:spPr>
          <a:xfrm>
            <a:off x="737725" y="4759075"/>
            <a:ext cx="548700" cy="3078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GB" sz="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ls --help</a:t>
            </a:r>
            <a:endParaRPr sz="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66" name="Google Shape;666;p73"/>
          <p:cNvCxnSpPr/>
          <p:nvPr/>
        </p:nvCxnSpPr>
        <p:spPr>
          <a:xfrm rot="10800000" flipH="1">
            <a:off x="156825" y="4663150"/>
            <a:ext cx="8666100" cy="9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7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72" name="Google Shape;672;p74"/>
          <p:cNvSpPr txBox="1"/>
          <p:nvPr/>
        </p:nvSpPr>
        <p:spPr>
          <a:xfrm>
            <a:off x="5212375" y="276450"/>
            <a:ext cx="612900" cy="400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ls -al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74"/>
          <p:cNvSpPr txBox="1"/>
          <p:nvPr/>
        </p:nvSpPr>
        <p:spPr>
          <a:xfrm>
            <a:off x="125550" y="276450"/>
            <a:ext cx="51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GB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 </a:t>
            </a:r>
            <a:r>
              <a:rPr lang="en-GB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ll files and directories in current directory (in </a:t>
            </a:r>
            <a:r>
              <a:rPr lang="en-GB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ong format):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74" name="Google Shape;674;p7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7850" y="777000"/>
            <a:ext cx="4582674" cy="356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7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747300" y="1361325"/>
            <a:ext cx="4281475" cy="21852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7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681" name="Google Shape;681;p75"/>
          <p:cNvSpPr txBox="1"/>
          <p:nvPr/>
        </p:nvSpPr>
        <p:spPr>
          <a:xfrm>
            <a:off x="4948200" y="200250"/>
            <a:ext cx="1935900" cy="40020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ls -l path_to_directory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75"/>
          <p:cNvSpPr txBox="1"/>
          <p:nvPr/>
        </p:nvSpPr>
        <p:spPr>
          <a:xfrm>
            <a:off x="125550" y="238625"/>
            <a:ext cx="5160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GB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 files and directories in another directory (in </a:t>
            </a:r>
            <a:r>
              <a:rPr lang="en-GB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ong format):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3" name="Google Shape;683;p7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728950" y="821850"/>
            <a:ext cx="7476326" cy="400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7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689" name="Google Shape;689;p76"/>
          <p:cNvPicPr preferRelativeResize="0"/>
          <p:nvPr/>
        </p:nvPicPr>
        <p:blipFill rotWithShape="1">
          <a:blip r:embed="rId1"/>
          <a:srcRect b="3772"/>
          <a:stretch>
            <a:fillRect/>
          </a:stretch>
        </p:blipFill>
        <p:spPr>
          <a:xfrm>
            <a:off x="1066366" y="121525"/>
            <a:ext cx="7783333" cy="31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76"/>
          <p:cNvSpPr/>
          <p:nvPr/>
        </p:nvSpPr>
        <p:spPr>
          <a:xfrm>
            <a:off x="1052550" y="401061"/>
            <a:ext cx="95400" cy="2925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76"/>
          <p:cNvSpPr/>
          <p:nvPr/>
        </p:nvSpPr>
        <p:spPr>
          <a:xfrm>
            <a:off x="1154943" y="401061"/>
            <a:ext cx="209700" cy="29253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76"/>
          <p:cNvSpPr/>
          <p:nvPr/>
        </p:nvSpPr>
        <p:spPr>
          <a:xfrm>
            <a:off x="1376091" y="401061"/>
            <a:ext cx="209700" cy="29253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76"/>
          <p:cNvSpPr/>
          <p:nvPr/>
        </p:nvSpPr>
        <p:spPr>
          <a:xfrm>
            <a:off x="1597239" y="413835"/>
            <a:ext cx="209700" cy="29124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76"/>
          <p:cNvSpPr/>
          <p:nvPr/>
        </p:nvSpPr>
        <p:spPr>
          <a:xfrm>
            <a:off x="2092575" y="401050"/>
            <a:ext cx="747000" cy="2912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76"/>
          <p:cNvSpPr/>
          <p:nvPr/>
        </p:nvSpPr>
        <p:spPr>
          <a:xfrm>
            <a:off x="2898400" y="413825"/>
            <a:ext cx="779400" cy="29124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76"/>
          <p:cNvSpPr/>
          <p:nvPr/>
        </p:nvSpPr>
        <p:spPr>
          <a:xfrm>
            <a:off x="3718600" y="407500"/>
            <a:ext cx="689700" cy="2912400"/>
          </a:xfrm>
          <a:prstGeom prst="rect">
            <a:avLst/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76"/>
          <p:cNvSpPr/>
          <p:nvPr/>
        </p:nvSpPr>
        <p:spPr>
          <a:xfrm>
            <a:off x="4449100" y="401050"/>
            <a:ext cx="1137900" cy="29124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76"/>
          <p:cNvSpPr/>
          <p:nvPr/>
        </p:nvSpPr>
        <p:spPr>
          <a:xfrm>
            <a:off x="5627800" y="357725"/>
            <a:ext cx="3174600" cy="2968500"/>
          </a:xfrm>
          <a:prstGeom prst="rect">
            <a:avLst/>
          </a:prstGeom>
          <a:noFill/>
          <a:ln w="952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76"/>
          <p:cNvSpPr txBox="1"/>
          <p:nvPr/>
        </p:nvSpPr>
        <p:spPr>
          <a:xfrm>
            <a:off x="7406500" y="3447900"/>
            <a:ext cx="139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directory/file name </a:t>
            </a: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0" name="Google Shape;700;p76"/>
          <p:cNvCxnSpPr>
            <a:stCxn id="698" idx="2"/>
          </p:cNvCxnSpPr>
          <p:nvPr/>
        </p:nvCxnSpPr>
        <p:spPr>
          <a:xfrm>
            <a:off x="7215100" y="3326225"/>
            <a:ext cx="739800" cy="22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1" name="Google Shape;701;p76"/>
          <p:cNvCxnSpPr>
            <a:stCxn id="697" idx="2"/>
          </p:cNvCxnSpPr>
          <p:nvPr/>
        </p:nvCxnSpPr>
        <p:spPr>
          <a:xfrm>
            <a:off x="5018050" y="3313450"/>
            <a:ext cx="338400" cy="226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2" name="Google Shape;702;p76"/>
          <p:cNvCxnSpPr>
            <a:stCxn id="696" idx="2"/>
          </p:cNvCxnSpPr>
          <p:nvPr/>
        </p:nvCxnSpPr>
        <p:spPr>
          <a:xfrm>
            <a:off x="4063450" y="3319900"/>
            <a:ext cx="53400" cy="21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03" name="Google Shape;703;p76"/>
          <p:cNvSpPr txBox="1"/>
          <p:nvPr/>
        </p:nvSpPr>
        <p:spPr>
          <a:xfrm>
            <a:off x="3850750" y="3430575"/>
            <a:ext cx="902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size</a:t>
            </a: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(in bytes) </a:t>
            </a: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76"/>
          <p:cNvSpPr txBox="1"/>
          <p:nvPr/>
        </p:nvSpPr>
        <p:spPr>
          <a:xfrm>
            <a:off x="3023950" y="3505750"/>
            <a:ext cx="6225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user group </a:t>
            </a: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5" name="Google Shape;705;p76"/>
          <p:cNvCxnSpPr>
            <a:stCxn id="695" idx="2"/>
          </p:cNvCxnSpPr>
          <p:nvPr/>
        </p:nvCxnSpPr>
        <p:spPr>
          <a:xfrm>
            <a:off x="3288100" y="3326225"/>
            <a:ext cx="8400" cy="25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6" name="Google Shape;706;p76"/>
          <p:cNvCxnSpPr>
            <a:stCxn id="694" idx="2"/>
          </p:cNvCxnSpPr>
          <p:nvPr/>
        </p:nvCxnSpPr>
        <p:spPr>
          <a:xfrm flipH="1">
            <a:off x="2457075" y="3313450"/>
            <a:ext cx="9000" cy="19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7" name="Google Shape;707;p76"/>
          <p:cNvCxnSpPr>
            <a:stCxn id="693" idx="2"/>
          </p:cNvCxnSpPr>
          <p:nvPr/>
        </p:nvCxnSpPr>
        <p:spPr>
          <a:xfrm flipH="1">
            <a:off x="1696689" y="3326235"/>
            <a:ext cx="5400" cy="222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8" name="Google Shape;708;p76"/>
          <p:cNvCxnSpPr>
            <a:stCxn id="692" idx="2"/>
          </p:cNvCxnSpPr>
          <p:nvPr/>
        </p:nvCxnSpPr>
        <p:spPr>
          <a:xfrm>
            <a:off x="1480941" y="3326361"/>
            <a:ext cx="1800" cy="227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09" name="Google Shape;709;p76"/>
          <p:cNvCxnSpPr/>
          <p:nvPr/>
        </p:nvCxnSpPr>
        <p:spPr>
          <a:xfrm>
            <a:off x="1267643" y="3355586"/>
            <a:ext cx="1200" cy="19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10" name="Google Shape;710;p76"/>
          <p:cNvCxnSpPr>
            <a:stCxn id="690" idx="1"/>
          </p:cNvCxnSpPr>
          <p:nvPr/>
        </p:nvCxnSpPr>
        <p:spPr>
          <a:xfrm flipH="1">
            <a:off x="637950" y="1863711"/>
            <a:ext cx="414600" cy="182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1" name="Google Shape;711;p76"/>
          <p:cNvSpPr txBox="1"/>
          <p:nvPr/>
        </p:nvSpPr>
        <p:spPr>
          <a:xfrm>
            <a:off x="93000" y="2016100"/>
            <a:ext cx="9021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File type</a:t>
            </a:r>
            <a:r>
              <a:rPr lang="en-GB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“d” means this is a directory</a:t>
            </a: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76"/>
          <p:cNvSpPr txBox="1"/>
          <p:nvPr/>
        </p:nvSpPr>
        <p:spPr>
          <a:xfrm>
            <a:off x="5005225" y="3471125"/>
            <a:ext cx="16263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Last modification time</a:t>
            </a: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76"/>
          <p:cNvSpPr txBox="1"/>
          <p:nvPr/>
        </p:nvSpPr>
        <p:spPr>
          <a:xfrm>
            <a:off x="954850" y="3471125"/>
            <a:ext cx="1027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Permissions</a:t>
            </a: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76"/>
          <p:cNvSpPr txBox="1"/>
          <p:nvPr/>
        </p:nvSpPr>
        <p:spPr>
          <a:xfrm>
            <a:off x="2004850" y="3505750"/>
            <a:ext cx="1027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Owner of file</a:t>
            </a: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(user_name)</a:t>
            </a: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76"/>
          <p:cNvSpPr/>
          <p:nvPr/>
        </p:nvSpPr>
        <p:spPr>
          <a:xfrm>
            <a:off x="1844902" y="407510"/>
            <a:ext cx="209700" cy="2912400"/>
          </a:xfrm>
          <a:prstGeom prst="rect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16" name="Google Shape;716;p76"/>
          <p:cNvCxnSpPr/>
          <p:nvPr/>
        </p:nvCxnSpPr>
        <p:spPr>
          <a:xfrm flipH="1">
            <a:off x="1731139" y="3315710"/>
            <a:ext cx="240000" cy="789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17" name="Google Shape;717;p76"/>
          <p:cNvSpPr txBox="1"/>
          <p:nvPr/>
        </p:nvSpPr>
        <p:spPr>
          <a:xfrm>
            <a:off x="995100" y="4026125"/>
            <a:ext cx="1063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number of hard links</a:t>
            </a: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23" name="Google Shape;723;p77"/>
          <p:cNvSpPr txBox="1"/>
          <p:nvPr/>
        </p:nvSpPr>
        <p:spPr>
          <a:xfrm>
            <a:off x="2534550" y="121350"/>
            <a:ext cx="407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and remove directory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77"/>
          <p:cNvSpPr txBox="1"/>
          <p:nvPr/>
        </p:nvSpPr>
        <p:spPr>
          <a:xfrm>
            <a:off x="76200" y="780425"/>
            <a:ext cx="874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Create a directory named “Huka” in the current directory (~) , with the command: mkdir</a:t>
            </a:r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77"/>
          <p:cNvSpPr txBox="1"/>
          <p:nvPr/>
        </p:nvSpPr>
        <p:spPr>
          <a:xfrm>
            <a:off x="421775" y="1314900"/>
            <a:ext cx="1419300" cy="46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mkdir Huka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6" name="Google Shape;726;p7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294051" y="2002375"/>
            <a:ext cx="8555876" cy="2066825"/>
          </a:xfrm>
          <a:prstGeom prst="rect">
            <a:avLst/>
          </a:prstGeom>
          <a:noFill/>
          <a:ln>
            <a:noFill/>
          </a:ln>
        </p:spPr>
      </p:pic>
      <p:sp>
        <p:nvSpPr>
          <p:cNvPr id="727" name="Google Shape;727;p77"/>
          <p:cNvSpPr txBox="1"/>
          <p:nvPr/>
        </p:nvSpPr>
        <p:spPr>
          <a:xfrm>
            <a:off x="258850" y="4343250"/>
            <a:ext cx="2112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Run “ls" to check 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77"/>
          <p:cNvSpPr/>
          <p:nvPr/>
        </p:nvSpPr>
        <p:spPr>
          <a:xfrm>
            <a:off x="1040950" y="3572950"/>
            <a:ext cx="548700" cy="191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77"/>
          <p:cNvSpPr txBox="1"/>
          <p:nvPr/>
        </p:nvSpPr>
        <p:spPr>
          <a:xfrm>
            <a:off x="2991725" y="4263025"/>
            <a:ext cx="2343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 new directory is created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30" name="Google Shape;730;p77"/>
          <p:cNvCxnSpPr/>
          <p:nvPr/>
        </p:nvCxnSpPr>
        <p:spPr>
          <a:xfrm>
            <a:off x="1285750" y="3753600"/>
            <a:ext cx="1610700" cy="610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31" name="Google Shape;731;p77"/>
          <p:cNvSpPr txBox="1"/>
          <p:nvPr/>
        </p:nvSpPr>
        <p:spPr>
          <a:xfrm>
            <a:off x="4978800" y="1383750"/>
            <a:ext cx="3206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“mkdir” stands for “</a:t>
            </a:r>
            <a:r>
              <a:rPr lang="en-GB" sz="15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GB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ake </a:t>
            </a:r>
            <a:r>
              <a:rPr lang="en-GB" sz="15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dir</a:t>
            </a:r>
            <a:r>
              <a:rPr lang="en-GB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ectory”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77"/>
          <p:cNvSpPr txBox="1"/>
          <p:nvPr/>
        </p:nvSpPr>
        <p:spPr>
          <a:xfrm>
            <a:off x="2726950" y="1314900"/>
            <a:ext cx="1812900" cy="461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mkdir ./Huka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77"/>
          <p:cNvSpPr txBox="1"/>
          <p:nvPr/>
        </p:nvSpPr>
        <p:spPr>
          <a:xfrm>
            <a:off x="2051388" y="1314900"/>
            <a:ext cx="590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p7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39" name="Google Shape;739;p78"/>
          <p:cNvSpPr txBox="1"/>
          <p:nvPr/>
        </p:nvSpPr>
        <p:spPr>
          <a:xfrm>
            <a:off x="223850" y="813413"/>
            <a:ext cx="79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Create three directory named “Huki”, “Huka", “Huke" in the current directory</a:t>
            </a:r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78"/>
          <p:cNvSpPr txBox="1"/>
          <p:nvPr/>
        </p:nvSpPr>
        <p:spPr>
          <a:xfrm>
            <a:off x="772400" y="1309000"/>
            <a:ext cx="1904700" cy="38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mkdir Huki Huka Huke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78"/>
          <p:cNvSpPr txBox="1"/>
          <p:nvPr/>
        </p:nvSpPr>
        <p:spPr>
          <a:xfrm>
            <a:off x="2534550" y="45150"/>
            <a:ext cx="4074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and remove directory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78"/>
          <p:cNvSpPr txBox="1"/>
          <p:nvPr/>
        </p:nvSpPr>
        <p:spPr>
          <a:xfrm>
            <a:off x="204800" y="1819000"/>
            <a:ext cx="7977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Delete a </a:t>
            </a:r>
            <a:r>
              <a:rPr lang="en-GB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empty</a:t>
            </a:r>
            <a:r>
              <a:rPr lang="en-GB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directory named “Huka” in current directory, with command: rmdir</a:t>
            </a:r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78"/>
          <p:cNvSpPr txBox="1"/>
          <p:nvPr/>
        </p:nvSpPr>
        <p:spPr>
          <a:xfrm>
            <a:off x="2166950" y="2262900"/>
            <a:ext cx="3101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“rmdir” stands for “</a:t>
            </a:r>
            <a:r>
              <a:rPr lang="en-GB"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GB"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ove </a:t>
            </a:r>
            <a:r>
              <a:rPr lang="en-GB"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dir</a:t>
            </a: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ectory”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78"/>
          <p:cNvSpPr txBox="1"/>
          <p:nvPr/>
        </p:nvSpPr>
        <p:spPr>
          <a:xfrm>
            <a:off x="734300" y="2247450"/>
            <a:ext cx="1276200" cy="38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rmdir Huka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78"/>
          <p:cNvSpPr txBox="1"/>
          <p:nvPr/>
        </p:nvSpPr>
        <p:spPr>
          <a:xfrm>
            <a:off x="174275" y="2853325"/>
            <a:ext cx="8797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Delete a </a:t>
            </a:r>
            <a:r>
              <a:rPr lang="en-GB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non-empty </a:t>
            </a:r>
            <a:r>
              <a:rPr lang="en-GB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directory named “Huka” in current directory, with the command “rm”, option -r:</a:t>
            </a:r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78"/>
          <p:cNvSpPr txBox="1"/>
          <p:nvPr/>
        </p:nvSpPr>
        <p:spPr>
          <a:xfrm>
            <a:off x="734300" y="3225475"/>
            <a:ext cx="1276200" cy="38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rm -r Huka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47" name="Google Shape;747;p78"/>
          <p:cNvPicPr preferRelativeResize="0"/>
          <p:nvPr/>
        </p:nvPicPr>
        <p:blipFill rotWithShape="1">
          <a:blip r:embed="rId1"/>
          <a:srcRect t="19284" b="22420"/>
          <a:stretch>
            <a:fillRect/>
          </a:stretch>
        </p:blipFill>
        <p:spPr>
          <a:xfrm>
            <a:off x="463475" y="4595000"/>
            <a:ext cx="6309551" cy="1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78"/>
          <p:cNvSpPr txBox="1"/>
          <p:nvPr/>
        </p:nvSpPr>
        <p:spPr>
          <a:xfrm>
            <a:off x="463475" y="4027100"/>
            <a:ext cx="1096200" cy="38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rm --help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78"/>
          <p:cNvSpPr txBox="1"/>
          <p:nvPr/>
        </p:nvSpPr>
        <p:spPr>
          <a:xfrm>
            <a:off x="2525863" y="3245875"/>
            <a:ext cx="1361100" cy="38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rm -R Huka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78"/>
          <p:cNvSpPr txBox="1"/>
          <p:nvPr/>
        </p:nvSpPr>
        <p:spPr>
          <a:xfrm>
            <a:off x="4430025" y="3225475"/>
            <a:ext cx="2261400" cy="38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rm --recursive Huka/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78"/>
          <p:cNvSpPr txBox="1"/>
          <p:nvPr/>
        </p:nvSpPr>
        <p:spPr>
          <a:xfrm>
            <a:off x="2091475" y="3230150"/>
            <a:ext cx="59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78"/>
          <p:cNvSpPr txBox="1"/>
          <p:nvPr/>
        </p:nvSpPr>
        <p:spPr>
          <a:xfrm>
            <a:off x="3974600" y="3230150"/>
            <a:ext cx="590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53" name="Google Shape;753;p78"/>
          <p:cNvCxnSpPr/>
          <p:nvPr/>
        </p:nvCxnSpPr>
        <p:spPr>
          <a:xfrm>
            <a:off x="210425" y="3850125"/>
            <a:ext cx="8724900" cy="28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754" name="Google Shape;754;p78"/>
          <p:cNvSpPr txBox="1"/>
          <p:nvPr/>
        </p:nvSpPr>
        <p:spPr>
          <a:xfrm>
            <a:off x="6691325" y="3253525"/>
            <a:ext cx="2415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“rm” stands for “</a:t>
            </a:r>
            <a:r>
              <a:rPr lang="en-GB"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</a:t>
            </a:r>
            <a:r>
              <a:rPr lang="en-GB"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ove”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7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60" name="Google Shape;760;p79"/>
          <p:cNvSpPr txBox="1"/>
          <p:nvPr/>
        </p:nvSpPr>
        <p:spPr>
          <a:xfrm>
            <a:off x="2534550" y="121350"/>
            <a:ext cx="407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and remove file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79"/>
          <p:cNvSpPr txBox="1"/>
          <p:nvPr/>
        </p:nvSpPr>
        <p:spPr>
          <a:xfrm>
            <a:off x="6577475" y="745800"/>
            <a:ext cx="1191600" cy="431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nano uuu 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79"/>
          <p:cNvSpPr txBox="1"/>
          <p:nvPr/>
        </p:nvSpPr>
        <p:spPr>
          <a:xfrm>
            <a:off x="29450" y="554475"/>
            <a:ext cx="6229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and edit text file with nano, a text editor 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1. Create a text file named “uuu" (“uuu” doesn't exist):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79"/>
          <p:cNvSpPr txBox="1"/>
          <p:nvPr/>
        </p:nvSpPr>
        <p:spPr>
          <a:xfrm>
            <a:off x="5268200" y="747975"/>
            <a:ext cx="762000" cy="431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nano 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79"/>
          <p:cNvSpPr txBox="1"/>
          <p:nvPr/>
        </p:nvSpPr>
        <p:spPr>
          <a:xfrm>
            <a:off x="6067350" y="747975"/>
            <a:ext cx="458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sz="16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5" name="Google Shape;765;p7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274625" y="1231575"/>
            <a:ext cx="5801550" cy="3812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8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71" name="Google Shape;771;p80"/>
          <p:cNvSpPr txBox="1"/>
          <p:nvPr/>
        </p:nvSpPr>
        <p:spPr>
          <a:xfrm>
            <a:off x="232550" y="190050"/>
            <a:ext cx="240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2. Exit nano: ctrl + x  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2" name="Google Shape;772;p8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5725" y="834149"/>
            <a:ext cx="3062959" cy="1791650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80"/>
          <p:cNvSpPr txBox="1"/>
          <p:nvPr/>
        </p:nvSpPr>
        <p:spPr>
          <a:xfrm>
            <a:off x="4147325" y="114300"/>
            <a:ext cx="240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3. Type “y" to save: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74" name="Google Shape;774;p8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214000" y="699700"/>
            <a:ext cx="4346333" cy="1878475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80"/>
          <p:cNvSpPr txBox="1"/>
          <p:nvPr/>
        </p:nvSpPr>
        <p:spPr>
          <a:xfrm>
            <a:off x="6634125" y="2612025"/>
            <a:ext cx="2209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Edit the file name if you don't want the name "uuu"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80"/>
          <p:cNvSpPr txBox="1"/>
          <p:nvPr/>
        </p:nvSpPr>
        <p:spPr>
          <a:xfrm>
            <a:off x="232550" y="2780475"/>
            <a:ext cx="263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4. Finish: press ENTER key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77" name="Google Shape;777;p80"/>
          <p:cNvCxnSpPr/>
          <p:nvPr/>
        </p:nvCxnSpPr>
        <p:spPr>
          <a:xfrm>
            <a:off x="1172500" y="506850"/>
            <a:ext cx="0" cy="247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78" name="Google Shape;778;p80"/>
          <p:cNvCxnSpPr>
            <a:stCxn id="779" idx="3"/>
          </p:cNvCxnSpPr>
          <p:nvPr/>
        </p:nvCxnSpPr>
        <p:spPr>
          <a:xfrm rot="10800000" flipH="1">
            <a:off x="3420350" y="364025"/>
            <a:ext cx="790800" cy="2062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780" name="Google Shape;780;p80"/>
          <p:cNvCxnSpPr/>
          <p:nvPr/>
        </p:nvCxnSpPr>
        <p:spPr>
          <a:xfrm>
            <a:off x="4839625" y="451900"/>
            <a:ext cx="0" cy="247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79" name="Google Shape;779;p80"/>
          <p:cNvSpPr/>
          <p:nvPr/>
        </p:nvSpPr>
        <p:spPr>
          <a:xfrm>
            <a:off x="232550" y="2175125"/>
            <a:ext cx="3187800" cy="50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80"/>
          <p:cNvSpPr/>
          <p:nvPr/>
        </p:nvSpPr>
        <p:spPr>
          <a:xfrm>
            <a:off x="4147325" y="2064225"/>
            <a:ext cx="1968600" cy="247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82" name="Google Shape;782;p80"/>
          <p:cNvCxnSpPr>
            <a:stCxn id="781" idx="3"/>
          </p:cNvCxnSpPr>
          <p:nvPr/>
        </p:nvCxnSpPr>
        <p:spPr>
          <a:xfrm>
            <a:off x="6115925" y="2188125"/>
            <a:ext cx="723900" cy="500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83" name="Google Shape;783;p80"/>
          <p:cNvSpPr txBox="1"/>
          <p:nvPr/>
        </p:nvSpPr>
        <p:spPr>
          <a:xfrm>
            <a:off x="3950" y="3126225"/>
            <a:ext cx="732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We can view the file “uuu" with nano by run (if the file exist in current directory): </a:t>
            </a:r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80"/>
          <p:cNvSpPr txBox="1"/>
          <p:nvPr/>
        </p:nvSpPr>
        <p:spPr>
          <a:xfrm>
            <a:off x="652900" y="3489400"/>
            <a:ext cx="10434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nano uuu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80"/>
          <p:cNvSpPr txBox="1"/>
          <p:nvPr/>
        </p:nvSpPr>
        <p:spPr>
          <a:xfrm>
            <a:off x="80550" y="4464275"/>
            <a:ext cx="853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Delete a (</a:t>
            </a:r>
            <a:r>
              <a:rPr lang="en-GB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empty or non-empty) </a:t>
            </a: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file named “uuu” in current directory, with the command “rm”: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80"/>
          <p:cNvSpPr txBox="1"/>
          <p:nvPr/>
        </p:nvSpPr>
        <p:spPr>
          <a:xfrm>
            <a:off x="7585800" y="4388075"/>
            <a:ext cx="7908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rm uuu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80"/>
          <p:cNvSpPr txBox="1"/>
          <p:nvPr/>
        </p:nvSpPr>
        <p:spPr>
          <a:xfrm>
            <a:off x="77125" y="3974125"/>
            <a:ext cx="5536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Create a empty file named “uuu", with “touch” command : </a:t>
            </a:r>
            <a:endParaRPr sz="13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80"/>
          <p:cNvSpPr txBox="1"/>
          <p:nvPr/>
        </p:nvSpPr>
        <p:spPr>
          <a:xfrm>
            <a:off x="4797275" y="3981100"/>
            <a:ext cx="924300" cy="384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touch uuu 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p8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794" name="Google Shape;794;p81"/>
          <p:cNvSpPr txBox="1"/>
          <p:nvPr/>
        </p:nvSpPr>
        <p:spPr>
          <a:xfrm>
            <a:off x="170925" y="179350"/>
            <a:ext cx="5004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View the file with another commands</a:t>
            </a: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5" name="Google Shape;795;p8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00100" y="3243000"/>
            <a:ext cx="4375425" cy="1386935"/>
          </a:xfrm>
          <a:prstGeom prst="rect">
            <a:avLst/>
          </a:prstGeom>
          <a:noFill/>
          <a:ln>
            <a:noFill/>
          </a:ln>
        </p:spPr>
      </p:pic>
      <p:sp>
        <p:nvSpPr>
          <p:cNvPr id="796" name="Google Shape;796;p81"/>
          <p:cNvSpPr txBox="1"/>
          <p:nvPr/>
        </p:nvSpPr>
        <p:spPr>
          <a:xfrm>
            <a:off x="486700" y="2583300"/>
            <a:ext cx="5004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View the file with command: cat</a:t>
            </a: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81"/>
          <p:cNvSpPr txBox="1"/>
          <p:nvPr/>
        </p:nvSpPr>
        <p:spPr>
          <a:xfrm>
            <a:off x="379475" y="887850"/>
            <a:ext cx="3488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View the file with command: less</a:t>
            </a:r>
            <a:endParaRPr sz="15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98" name="Google Shape;798;p81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7775" y="1280813"/>
            <a:ext cx="3572801" cy="3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8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175524" y="517600"/>
            <a:ext cx="3488700" cy="1826606"/>
          </a:xfrm>
          <a:prstGeom prst="rect">
            <a:avLst/>
          </a:prstGeom>
          <a:noFill/>
          <a:ln>
            <a:noFill/>
          </a:ln>
        </p:spPr>
      </p:pic>
      <p:sp>
        <p:nvSpPr>
          <p:cNvPr id="800" name="Google Shape;800;p81"/>
          <p:cNvSpPr txBox="1"/>
          <p:nvPr/>
        </p:nvSpPr>
        <p:spPr>
          <a:xfrm>
            <a:off x="6220750" y="2308650"/>
            <a:ext cx="1962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press “q" key to quit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01" name="Google Shape;801;p81"/>
          <p:cNvCxnSpPr>
            <a:endCxn id="799" idx="1"/>
          </p:cNvCxnSpPr>
          <p:nvPr/>
        </p:nvCxnSpPr>
        <p:spPr>
          <a:xfrm>
            <a:off x="4020524" y="1392803"/>
            <a:ext cx="1155000" cy="38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02" name="Google Shape;802;p81"/>
          <p:cNvSpPr txBox="1"/>
          <p:nvPr/>
        </p:nvSpPr>
        <p:spPr>
          <a:xfrm>
            <a:off x="4191000" y="1430900"/>
            <a:ext cx="90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ENTER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/>
          <p:nvPr/>
        </p:nvSpPr>
        <p:spPr>
          <a:xfrm>
            <a:off x="2981700" y="193975"/>
            <a:ext cx="3697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GB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linux in bioinformatics? </a:t>
            </a:r>
            <a:endParaRPr sz="2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1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8" name="Google Shape;108;p19"/>
          <p:cNvSpPr txBox="1"/>
          <p:nvPr/>
        </p:nvSpPr>
        <p:spPr>
          <a:xfrm>
            <a:off x="236100" y="746475"/>
            <a:ext cx="8671800" cy="384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AutoNum type="arabicPeriod"/>
            </a:pPr>
            <a:r>
              <a:rPr lang="en-GB"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Linux is an open-source operating system.</a:t>
            </a:r>
            <a:endParaRPr sz="19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2009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Allows users to customize their systems according to their specific needs.</a:t>
            </a:r>
            <a:endParaRPr sz="19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72009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It is free.</a:t>
            </a:r>
            <a:endParaRPr sz="19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AutoNum type="arabicPeriod"/>
            </a:pPr>
            <a:r>
              <a:rPr lang="en-GB"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Linux is the most commonly used operating system in High-Performance Computing (HPC). HPC unlocks primary challenges in bioinformatics:</a:t>
            </a:r>
            <a:endParaRPr sz="19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- Data processing limits.</a:t>
            </a:r>
            <a:endParaRPr sz="19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- Slow analysis times.</a:t>
            </a:r>
            <a:endParaRPr sz="19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lang="en-GB"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   - Impact on research progress.</a:t>
            </a:r>
            <a:endParaRPr sz="19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492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AutoNum type="arabicPeriod"/>
            </a:pPr>
            <a:r>
              <a:rPr lang="en-GB" sz="19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Most bioinformatics tools and applications are designed to be run on Linux-based operating systems.</a:t>
            </a:r>
            <a:endParaRPr sz="19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08" name="Google Shape;808;p82"/>
          <p:cNvSpPr txBox="1"/>
          <p:nvPr/>
        </p:nvSpPr>
        <p:spPr>
          <a:xfrm>
            <a:off x="2534550" y="45150"/>
            <a:ext cx="4074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and move file/directory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82"/>
          <p:cNvSpPr txBox="1"/>
          <p:nvPr/>
        </p:nvSpPr>
        <p:spPr>
          <a:xfrm>
            <a:off x="90500" y="689600"/>
            <a:ext cx="881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a file named “uuu” in the current directory to ./Download/, with command: cp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82"/>
          <p:cNvSpPr txBox="1"/>
          <p:nvPr/>
        </p:nvSpPr>
        <p:spPr>
          <a:xfrm>
            <a:off x="543800" y="1059250"/>
            <a:ext cx="19065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cp ./uuu ./Download/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82"/>
          <p:cNvSpPr txBox="1"/>
          <p:nvPr/>
        </p:nvSpPr>
        <p:spPr>
          <a:xfrm>
            <a:off x="2797675" y="1059250"/>
            <a:ext cx="241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“cp” stands for “</a:t>
            </a:r>
            <a:r>
              <a:rPr lang="en-GB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GB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y”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82"/>
          <p:cNvSpPr txBox="1"/>
          <p:nvPr/>
        </p:nvSpPr>
        <p:spPr>
          <a:xfrm>
            <a:off x="109550" y="1634200"/>
            <a:ext cx="881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three the file named “uuu”, “iii", “yyy" in the current directory to./Download/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82"/>
          <p:cNvSpPr txBox="1"/>
          <p:nvPr/>
        </p:nvSpPr>
        <p:spPr>
          <a:xfrm>
            <a:off x="477125" y="2125825"/>
            <a:ext cx="25305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cp ./uuu ./iii ./yyy ./Download/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82"/>
          <p:cNvSpPr txBox="1"/>
          <p:nvPr/>
        </p:nvSpPr>
        <p:spPr>
          <a:xfrm>
            <a:off x="5917325" y="2127200"/>
            <a:ext cx="25305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cp ./{iii,yyy,uuu} ./Downloads/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82"/>
          <p:cNvSpPr txBox="1"/>
          <p:nvPr/>
        </p:nvSpPr>
        <p:spPr>
          <a:xfrm>
            <a:off x="3334475" y="2125825"/>
            <a:ext cx="22560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cp uuu iii yyy ./Download/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82"/>
          <p:cNvSpPr txBox="1"/>
          <p:nvPr/>
        </p:nvSpPr>
        <p:spPr>
          <a:xfrm>
            <a:off x="3039200" y="2125825"/>
            <a:ext cx="42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82"/>
          <p:cNvSpPr txBox="1"/>
          <p:nvPr/>
        </p:nvSpPr>
        <p:spPr>
          <a:xfrm>
            <a:off x="5590475" y="2125813"/>
            <a:ext cx="428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82"/>
          <p:cNvSpPr txBox="1"/>
          <p:nvPr/>
        </p:nvSpPr>
        <p:spPr>
          <a:xfrm>
            <a:off x="76700" y="4775800"/>
            <a:ext cx="301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note again:</a:t>
            </a:r>
            <a:r>
              <a:rPr lang="en-GB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2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./</a:t>
            </a:r>
            <a:r>
              <a:rPr lang="en-GB" sz="12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means the current directory</a:t>
            </a:r>
            <a:endParaRPr sz="12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82"/>
          <p:cNvSpPr txBox="1"/>
          <p:nvPr/>
        </p:nvSpPr>
        <p:spPr>
          <a:xfrm>
            <a:off x="130475" y="2682813"/>
            <a:ext cx="881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Create a copy of the file named "uuu" with a different name "ooo" in the current directory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82"/>
          <p:cNvSpPr txBox="1"/>
          <p:nvPr/>
        </p:nvSpPr>
        <p:spPr>
          <a:xfrm>
            <a:off x="614375" y="3090700"/>
            <a:ext cx="22560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cp ./uuu ./ooo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82"/>
          <p:cNvSpPr txBox="1"/>
          <p:nvPr/>
        </p:nvSpPr>
        <p:spPr>
          <a:xfrm>
            <a:off x="185750" y="3620900"/>
            <a:ext cx="854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a empty directory named “Huka” in the current directory to ./Download/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82"/>
          <p:cNvSpPr txBox="1"/>
          <p:nvPr/>
        </p:nvSpPr>
        <p:spPr>
          <a:xfrm>
            <a:off x="858125" y="4081663"/>
            <a:ext cx="20424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cp ./Huka/ ./Download/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8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28" name="Google Shape;828;p83"/>
          <p:cNvSpPr txBox="1"/>
          <p:nvPr/>
        </p:nvSpPr>
        <p:spPr>
          <a:xfrm>
            <a:off x="2534550" y="45150"/>
            <a:ext cx="40749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and move file/directory</a:t>
            </a:r>
            <a:endParaRPr sz="16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83"/>
          <p:cNvSpPr txBox="1"/>
          <p:nvPr/>
        </p:nvSpPr>
        <p:spPr>
          <a:xfrm>
            <a:off x="117900" y="1456175"/>
            <a:ext cx="881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a file named “uuu” in the current directory to /home/khainguyen/Download/, with command: mv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83"/>
          <p:cNvSpPr txBox="1"/>
          <p:nvPr/>
        </p:nvSpPr>
        <p:spPr>
          <a:xfrm>
            <a:off x="618600" y="1875275"/>
            <a:ext cx="21051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mv ./uuu ./Download/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83"/>
          <p:cNvSpPr txBox="1"/>
          <p:nvPr/>
        </p:nvSpPr>
        <p:spPr>
          <a:xfrm>
            <a:off x="2937525" y="1799075"/>
            <a:ext cx="241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“mv” stands for “</a:t>
            </a:r>
            <a:r>
              <a:rPr lang="en-GB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</a:t>
            </a:r>
            <a:r>
              <a:rPr lang="en-GB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e”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83"/>
          <p:cNvSpPr txBox="1"/>
          <p:nvPr/>
        </p:nvSpPr>
        <p:spPr>
          <a:xfrm>
            <a:off x="59400" y="531050"/>
            <a:ext cx="8816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Copy a </a:t>
            </a:r>
            <a:r>
              <a:rPr lang="en-GB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non-empty</a:t>
            </a: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directory named “Huka” in the current directory to ./Download/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83"/>
          <p:cNvSpPr txBox="1"/>
          <p:nvPr/>
        </p:nvSpPr>
        <p:spPr>
          <a:xfrm>
            <a:off x="596525" y="952850"/>
            <a:ext cx="23304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cp -r ./Huka/ ./Download/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83"/>
          <p:cNvSpPr txBox="1"/>
          <p:nvPr/>
        </p:nvSpPr>
        <p:spPr>
          <a:xfrm>
            <a:off x="437075" y="4013650"/>
            <a:ext cx="3538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Rename a file named “uuu” to “eee":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83"/>
          <p:cNvSpPr txBox="1"/>
          <p:nvPr/>
        </p:nvSpPr>
        <p:spPr>
          <a:xfrm>
            <a:off x="1254725" y="4450650"/>
            <a:ext cx="14712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mv ./uuu ./eee 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83"/>
          <p:cNvSpPr txBox="1"/>
          <p:nvPr/>
        </p:nvSpPr>
        <p:spPr>
          <a:xfrm>
            <a:off x="4340800" y="4013650"/>
            <a:ext cx="444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Rename a directory named “Huka” to “Huko":</a:t>
            </a:r>
            <a:endParaRPr sz="15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83"/>
          <p:cNvSpPr txBox="1"/>
          <p:nvPr/>
        </p:nvSpPr>
        <p:spPr>
          <a:xfrm>
            <a:off x="5571900" y="4398050"/>
            <a:ext cx="16977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mv ./Huka/ ./Huko/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83"/>
          <p:cNvSpPr txBox="1"/>
          <p:nvPr/>
        </p:nvSpPr>
        <p:spPr>
          <a:xfrm>
            <a:off x="160150" y="2377150"/>
            <a:ext cx="826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Move a </a:t>
            </a:r>
            <a:r>
              <a:rPr lang="en-GB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empty</a:t>
            </a: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directory named “Huka” in the current directory to /home/khainguyen/Download/ 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83"/>
          <p:cNvSpPr txBox="1"/>
          <p:nvPr/>
        </p:nvSpPr>
        <p:spPr>
          <a:xfrm>
            <a:off x="618600" y="2773000"/>
            <a:ext cx="21921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mv ./Huka/ ./Downloads/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83"/>
          <p:cNvSpPr txBox="1"/>
          <p:nvPr/>
        </p:nvSpPr>
        <p:spPr>
          <a:xfrm>
            <a:off x="831000" y="3415288"/>
            <a:ext cx="3997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if Huka/ is a </a:t>
            </a:r>
            <a:r>
              <a:rPr lang="en-GB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non-empty</a:t>
            </a: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directory, add -r option: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83"/>
          <p:cNvSpPr txBox="1"/>
          <p:nvPr/>
        </p:nvSpPr>
        <p:spPr>
          <a:xfrm>
            <a:off x="4637425" y="3387600"/>
            <a:ext cx="2496900" cy="4002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mv -r ./Huka/ ./Downloads/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8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47" name="Google Shape;847;p84"/>
          <p:cNvSpPr txBox="1"/>
          <p:nvPr/>
        </p:nvSpPr>
        <p:spPr>
          <a:xfrm>
            <a:off x="430075" y="171500"/>
            <a:ext cx="7380600" cy="8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Shortcuts: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∙ Ctrl-C   stops the current in-progress command and/or 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84"/>
          <p:cNvSpPr txBox="1"/>
          <p:nvPr/>
        </p:nvSpPr>
        <p:spPr>
          <a:xfrm>
            <a:off x="437025" y="2419350"/>
            <a:ext cx="4503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∙ </a:t>
            </a:r>
            <a:r>
              <a:rPr lang="en-GB" sz="17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Up arrow</a:t>
            </a:r>
            <a:r>
              <a:rPr lang="en-GB"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key:  shows previous commands</a:t>
            </a:r>
            <a:endParaRPr sz="17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9" name="Google Shape;849;p8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00225" y="1347525"/>
            <a:ext cx="2782307" cy="630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0" name="Google Shape;850;p8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263225" y="1347525"/>
            <a:ext cx="3540799" cy="6301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1" name="Google Shape;851;p84"/>
          <p:cNvCxnSpPr>
            <a:stCxn id="849" idx="3"/>
            <a:endCxn id="850" idx="1"/>
          </p:cNvCxnSpPr>
          <p:nvPr/>
        </p:nvCxnSpPr>
        <p:spPr>
          <a:xfrm>
            <a:off x="3582532" y="1662600"/>
            <a:ext cx="16806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52" name="Google Shape;852;p84"/>
          <p:cNvSpPr txBox="1"/>
          <p:nvPr/>
        </p:nvSpPr>
        <p:spPr>
          <a:xfrm>
            <a:off x="4071550" y="1262400"/>
            <a:ext cx="945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Ctrl-C</a:t>
            </a: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3" name="Google Shape;853;p8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063025" y="2978275"/>
            <a:ext cx="3540835" cy="630150"/>
          </a:xfrm>
          <a:prstGeom prst="rect">
            <a:avLst/>
          </a:prstGeom>
          <a:noFill/>
          <a:ln>
            <a:noFill/>
          </a:ln>
        </p:spPr>
      </p:pic>
      <p:sp>
        <p:nvSpPr>
          <p:cNvPr id="854" name="Google Shape;854;p84"/>
          <p:cNvSpPr txBox="1"/>
          <p:nvPr/>
        </p:nvSpPr>
        <p:spPr>
          <a:xfrm>
            <a:off x="484875" y="3992638"/>
            <a:ext cx="757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∙ </a:t>
            </a:r>
            <a:r>
              <a:rPr lang="en-GB" sz="1800" b="0" i="0" u="none" strike="noStrike" cap="none">
                <a:solidFill>
                  <a:schemeClr val="dk1"/>
                </a:solidFill>
                <a:highlight>
                  <a:srgbClr val="CCCCCC"/>
                </a:highlight>
                <a:latin typeface="Arial"/>
                <a:ea typeface="Arial"/>
                <a:cs typeface="Arial"/>
                <a:sym typeface="Arial"/>
              </a:rPr>
              <a:t>history</a:t>
            </a: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command: will show the history of commands you have run.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9" name="Google Shape;859;p8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742488" y="2128575"/>
            <a:ext cx="2727678" cy="1989042"/>
          </a:xfrm>
          <a:prstGeom prst="rect">
            <a:avLst/>
          </a:prstGeom>
          <a:noFill/>
          <a:ln>
            <a:noFill/>
          </a:ln>
        </p:spPr>
      </p:pic>
      <p:sp>
        <p:nvSpPr>
          <p:cNvPr id="860" name="Google Shape;860;p8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861" name="Google Shape;861;p85"/>
          <p:cNvSpPr txBox="1"/>
          <p:nvPr/>
        </p:nvSpPr>
        <p:spPr>
          <a:xfrm>
            <a:off x="619300" y="1446625"/>
            <a:ext cx="53856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85"/>
          <p:cNvSpPr txBox="1"/>
          <p:nvPr/>
        </p:nvSpPr>
        <p:spPr>
          <a:xfrm>
            <a:off x="430075" y="247700"/>
            <a:ext cx="73806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Shortcuts: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∙ Ctrl-A       moves the cursor to the beginning of the line.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∙ Ctrl-E       moves the cursor to the end of the line.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∙ Tab key    automatically completes commands.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85"/>
          <p:cNvSpPr/>
          <p:nvPr/>
        </p:nvSpPr>
        <p:spPr>
          <a:xfrm>
            <a:off x="1718200" y="3101700"/>
            <a:ext cx="977400" cy="393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85"/>
          <p:cNvSpPr txBox="1"/>
          <p:nvPr/>
        </p:nvSpPr>
        <p:spPr>
          <a:xfrm>
            <a:off x="256225" y="2681938"/>
            <a:ext cx="1313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have the same “Do”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5" name="Google Shape;865;p85"/>
          <p:cNvCxnSpPr/>
          <p:nvPr/>
        </p:nvCxnSpPr>
        <p:spPr>
          <a:xfrm>
            <a:off x="698207" y="3253275"/>
            <a:ext cx="1004700" cy="57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66" name="Google Shape;866;p85"/>
          <p:cNvSpPr txBox="1"/>
          <p:nvPr/>
        </p:nvSpPr>
        <p:spPr>
          <a:xfrm>
            <a:off x="51850" y="3753900"/>
            <a:ext cx="12159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press </a:t>
            </a:r>
            <a:r>
              <a:rPr lang="en-GB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tab</a:t>
            </a: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 second time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85"/>
          <p:cNvSpPr/>
          <p:nvPr/>
        </p:nvSpPr>
        <p:spPr>
          <a:xfrm>
            <a:off x="1718200" y="3525900"/>
            <a:ext cx="2688600" cy="5916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68" name="Google Shape;868;p85"/>
          <p:cNvCxnSpPr/>
          <p:nvPr/>
        </p:nvCxnSpPr>
        <p:spPr>
          <a:xfrm rot="10800000" flipH="1">
            <a:off x="1077275" y="3856950"/>
            <a:ext cx="640800" cy="1074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869" name="Google Shape;869;p85"/>
          <p:cNvCxnSpPr>
            <a:stCxn id="867" idx="3"/>
          </p:cNvCxnSpPr>
          <p:nvPr/>
        </p:nvCxnSpPr>
        <p:spPr>
          <a:xfrm rot="10800000" flipH="1">
            <a:off x="4406800" y="2388600"/>
            <a:ext cx="920100" cy="14331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70" name="Google Shape;870;p85"/>
          <p:cNvSpPr txBox="1"/>
          <p:nvPr/>
        </p:nvSpPr>
        <p:spPr>
          <a:xfrm>
            <a:off x="5287375" y="3096850"/>
            <a:ext cx="40800" cy="5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85"/>
          <p:cNvSpPr txBox="1"/>
          <p:nvPr/>
        </p:nvSpPr>
        <p:spPr>
          <a:xfrm rot="-2091448">
            <a:off x="4507106" y="2312029"/>
            <a:ext cx="1004660" cy="400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type “c"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2" name="Google Shape;872;p8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287375" y="2076473"/>
            <a:ext cx="3560296" cy="61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8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5307774" y="3358625"/>
            <a:ext cx="3560300" cy="6156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74" name="Google Shape;874;p85"/>
          <p:cNvCxnSpPr>
            <a:stCxn id="872" idx="2"/>
            <a:endCxn id="873" idx="0"/>
          </p:cNvCxnSpPr>
          <p:nvPr/>
        </p:nvCxnSpPr>
        <p:spPr>
          <a:xfrm>
            <a:off x="7067523" y="2692073"/>
            <a:ext cx="20400" cy="6666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875" name="Google Shape;875;p85"/>
          <p:cNvSpPr txBox="1"/>
          <p:nvPr/>
        </p:nvSpPr>
        <p:spPr>
          <a:xfrm>
            <a:off x="7067525" y="2825250"/>
            <a:ext cx="105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press </a:t>
            </a:r>
            <a:r>
              <a:rPr lang="en-GB" sz="1400" b="1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tab</a:t>
            </a:r>
            <a:endParaRPr sz="1400" b="1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85"/>
          <p:cNvSpPr txBox="1"/>
          <p:nvPr/>
        </p:nvSpPr>
        <p:spPr>
          <a:xfrm>
            <a:off x="619300" y="4462850"/>
            <a:ext cx="3106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∙ Ctrl-D       exit the terminal.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8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aphicFrame>
        <p:nvGraphicFramePr>
          <p:cNvPr id="882" name="Google Shape;882;p86"/>
          <p:cNvGraphicFramePr/>
          <p:nvPr/>
        </p:nvGraphicFramePr>
        <p:xfrm>
          <a:off x="917475" y="956450"/>
          <a:ext cx="7239000" cy="3048000"/>
        </p:xfrm>
        <a:graphic>
          <a:graphicData uri="http://schemas.openxmlformats.org/drawingml/2006/table">
            <a:tbl>
              <a:tblPr>
                <a:noFill/>
                <a:tableStyleId>{4308B1A8-E31E-4147-9CA4-813A5D375C11}</a:tableStyleId>
              </a:tblPr>
              <a:tblGrid>
                <a:gridCol w="2059450"/>
                <a:gridCol w="517955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pwd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print working directory (or current directory) path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cd 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change working directory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ls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Listing content (files and subdirectories) of the directory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clear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clean up all the command lines and results above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mkdir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create the directory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rmdir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delete the empty directory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rm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delete file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rm -r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delete non-empty (or empty) directory, </a:t>
                      </a:r>
                      <a:r>
                        <a:rPr lang="en-GB" sz="1600" u="none" strike="noStrike" cap="none">
                          <a:solidFill>
                            <a:schemeClr val="dk1"/>
                          </a:solidFill>
                        </a:rPr>
                        <a:t>delete file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883" name="Google Shape;883;p86"/>
          <p:cNvSpPr txBox="1"/>
          <p:nvPr/>
        </p:nvSpPr>
        <p:spPr>
          <a:xfrm>
            <a:off x="765075" y="255575"/>
            <a:ext cx="124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aphicFrame>
        <p:nvGraphicFramePr>
          <p:cNvPr id="889" name="Google Shape;889;p87"/>
          <p:cNvGraphicFramePr/>
          <p:nvPr/>
        </p:nvGraphicFramePr>
        <p:xfrm>
          <a:off x="1028700" y="794950"/>
          <a:ext cx="7239000" cy="3165225"/>
        </p:xfrm>
        <a:graphic>
          <a:graphicData uri="http://schemas.openxmlformats.org/drawingml/2006/table">
            <a:tbl>
              <a:tblPr>
                <a:noFill/>
                <a:tableStyleId>{4308B1A8-E31E-4147-9CA4-813A5D375C11}</a:tableStyleId>
              </a:tblPr>
              <a:tblGrid>
                <a:gridCol w="2286375"/>
                <a:gridCol w="4952625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nano 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a text editor: create, view, edit the text file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touch 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create the empty file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less 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view text file page by page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cat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Print the content of the text file to the terminal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cp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copy file/directory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mv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move file/directory, rename file/directory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</a:tr>
              <a:tr h="498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man command_name</a:t>
                      </a:r>
                      <a:endParaRPr sz="1500" u="none" strike="noStrike" cap="none"/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Instructions for using the command</a:t>
                      </a:r>
                      <a:endParaRPr sz="1500" u="none" strike="noStrike" cap="none"/>
                    </a:p>
                  </a:txBody>
                  <a:tcPr marL="91425" marR="91425" marT="91425" marB="91425" anchor="ctr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>
                          <a:solidFill>
                            <a:schemeClr val="dk1"/>
                          </a:solidFill>
                        </a:rPr>
                        <a:t>command_name --help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890" name="Google Shape;890;p87"/>
          <p:cNvSpPr txBox="1"/>
          <p:nvPr/>
        </p:nvSpPr>
        <p:spPr>
          <a:xfrm>
            <a:off x="841275" y="255575"/>
            <a:ext cx="124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p88"/>
          <p:cNvSpPr txBox="1"/>
          <p:nvPr>
            <p:ph type="title"/>
          </p:nvPr>
        </p:nvSpPr>
        <p:spPr>
          <a:xfrm>
            <a:off x="3648000" y="130700"/>
            <a:ext cx="18480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2000"/>
              <a:buNone/>
            </a:pPr>
            <a:r>
              <a:rPr lang="en-GB" sz="1920" b="1"/>
              <a:t>Homework</a:t>
            </a:r>
            <a:endParaRPr sz="1920" b="1"/>
          </a:p>
        </p:txBody>
      </p:sp>
      <p:sp>
        <p:nvSpPr>
          <p:cNvPr id="896" name="Google Shape;896;p88"/>
          <p:cNvSpPr txBox="1"/>
          <p:nvPr>
            <p:ph type="body" idx="1"/>
          </p:nvPr>
        </p:nvSpPr>
        <p:spPr>
          <a:xfrm>
            <a:off x="321600" y="683450"/>
            <a:ext cx="83064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 lnSpcReduction="20000"/>
          </a:bodyPr>
          <a:lstStyle/>
          <a:p>
            <a:pPr marL="179705" lvl="0" indent="-17970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Move to the “Documents” directory in “user_name" directory in home directory. Use: cd</a:t>
            </a: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 sz="1500" b="1"/>
              <a:t>Solve the questions below while </a:t>
            </a:r>
            <a:r>
              <a:rPr lang="en-GB" sz="1500" b="1">
                <a:solidFill>
                  <a:srgbClr val="FF0000"/>
                </a:solidFill>
              </a:rPr>
              <a:t>still</a:t>
            </a:r>
            <a:r>
              <a:rPr lang="en-GB" sz="1500" b="1"/>
              <a:t> in the “Documents” directory</a:t>
            </a:r>
            <a:endParaRPr sz="1500" b="1"/>
          </a:p>
          <a:p>
            <a:pPr marL="179705" lvl="0" indent="-17970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Create 01 directory named “bio1” in “Documents” directory. Use: mkdir</a:t>
            </a:r>
            <a:endParaRPr sz="1500"/>
          </a:p>
          <a:p>
            <a:pPr marL="179705" lvl="0" indent="-17970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Create 01 file named “chr1” in “bio1" directory. Use: touch or nano</a:t>
            </a:r>
            <a:endParaRPr sz="1500"/>
          </a:p>
          <a:p>
            <a:pPr marL="179705" lvl="0" indent="-17970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Create 02 directories named “bio2” and “bio3” in “Documents” directory, with </a:t>
            </a:r>
            <a:r>
              <a:rPr lang="en-GB" sz="1500" b="1"/>
              <a:t>one command line</a:t>
            </a:r>
            <a:r>
              <a:rPr lang="en-GB" sz="1500"/>
              <a:t>. Use: mkdir</a:t>
            </a:r>
            <a:endParaRPr sz="1500"/>
          </a:p>
          <a:p>
            <a:pPr marL="179705" lvl="0" indent="-17970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Create: 2 files named “chr2” and “chr3” in “bio2" directory, 2 files named “chr4” and “chr5” in “bio3" directory, with </a:t>
            </a:r>
            <a:r>
              <a:rPr lang="en-GB" sz="1500" b="1"/>
              <a:t>one command line</a:t>
            </a:r>
            <a:r>
              <a:rPr lang="en-GB" sz="1500"/>
              <a:t>. Use: </a:t>
            </a:r>
            <a:r>
              <a:rPr lang="" altLang="en-GB" sz="1500"/>
              <a:t>touch or nano</a:t>
            </a:r>
            <a:endParaRPr sz="1500"/>
          </a:p>
          <a:p>
            <a:pPr marL="179705" lvl="0" indent="-17970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Copy “chr2" file into “bio1" directory, with a different name “c2"</a:t>
            </a:r>
            <a:r>
              <a:rPr lang="" altLang="en-GB" sz="1500"/>
              <a:t>t</a:t>
            </a:r>
            <a:r>
              <a:rPr lang="en-GB" sz="1500"/>
              <a:t>. Use: cp </a:t>
            </a:r>
            <a:endParaRPr sz="1500"/>
          </a:p>
          <a:p>
            <a:pPr marL="179705" lvl="0" indent="-179705" algn="l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SzPts val="1500"/>
              <a:buAutoNum type="arabicPeriod"/>
            </a:pPr>
            <a:r>
              <a:rPr lang="en-GB" sz="1500"/>
              <a:t>Delete all newly created files and folders above, with </a:t>
            </a:r>
            <a:r>
              <a:rPr lang="en-GB" sz="1500" b="1"/>
              <a:t>one command line</a:t>
            </a:r>
            <a:r>
              <a:rPr lang="en-GB" sz="1500"/>
              <a:t>. Use: rm -r</a:t>
            </a:r>
            <a:endParaRPr sz="1500"/>
          </a:p>
        </p:txBody>
      </p:sp>
      <p:sp>
        <p:nvSpPr>
          <p:cNvPr id="897" name="Google Shape;897;p8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5" name="Google Shape;905;p8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6300200" y="-6350"/>
            <a:ext cx="2843801" cy="2010475"/>
          </a:xfrm>
          <a:prstGeom prst="rect">
            <a:avLst/>
          </a:prstGeom>
          <a:noFill/>
          <a:ln>
            <a:noFill/>
          </a:ln>
        </p:spPr>
      </p:pic>
      <p:sp>
        <p:nvSpPr>
          <p:cNvPr id="902" name="Google Shape;902;p89"/>
          <p:cNvSpPr txBox="1"/>
          <p:nvPr>
            <p:ph type="ctrTitle"/>
          </p:nvPr>
        </p:nvSpPr>
        <p:spPr>
          <a:xfrm>
            <a:off x="403975" y="2141050"/>
            <a:ext cx="8239200" cy="10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4700"/>
              <a:t>Basic Linux commands part 2</a:t>
            </a:r>
            <a:endParaRPr sz="4700"/>
          </a:p>
        </p:txBody>
      </p:sp>
      <p:sp>
        <p:nvSpPr>
          <p:cNvPr id="903" name="Google Shape;903;p8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04" name="Google Shape;904;p89"/>
          <p:cNvSpPr txBox="1"/>
          <p:nvPr>
            <p:ph type="subTitle" idx="1"/>
          </p:nvPr>
        </p:nvSpPr>
        <p:spPr>
          <a:xfrm>
            <a:off x="1840622" y="3423239"/>
            <a:ext cx="5184300" cy="174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500" i="1"/>
              <a:t>Adapted and modified slides from Nguyen Quang Khai</a:t>
            </a:r>
            <a:endParaRPr sz="1500" i="1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500"/>
              <a:t>Nov 9, 2025 </a:t>
            </a:r>
            <a:endParaRPr sz="1500"/>
          </a:p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1500"/>
              <a:t>hagiahuy311@gmail.com</a:t>
            </a:r>
            <a:br>
              <a:rPr lang="en-GB" sz="1500"/>
            </a:br>
            <a:r>
              <a:rPr lang="en-GB" sz="1500"/>
              <a:t>HuyHa</a:t>
            </a:r>
            <a:endParaRPr sz="15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Google Shape;910;p9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aphicFrame>
        <p:nvGraphicFramePr>
          <p:cNvPr id="911" name="Google Shape;911;p90"/>
          <p:cNvGraphicFramePr/>
          <p:nvPr/>
        </p:nvGraphicFramePr>
        <p:xfrm>
          <a:off x="917475" y="956450"/>
          <a:ext cx="7239000" cy="3048000"/>
        </p:xfrm>
        <a:graphic>
          <a:graphicData uri="http://schemas.openxmlformats.org/drawingml/2006/table">
            <a:tbl>
              <a:tblPr>
                <a:noFill/>
                <a:tableStyleId>{4308B1A8-E31E-4147-9CA4-813A5D375C11}</a:tableStyleId>
              </a:tblPr>
              <a:tblGrid>
                <a:gridCol w="2059450"/>
                <a:gridCol w="5179550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pwd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print working directory (or current directory) path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cd 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change working directory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ls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Listing content (files and subdirectories) of the directory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clear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clean up all the command lines and results above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mkdir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create the directory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rmdir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delete the empty directory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rm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delete file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rm -r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GB" sz="1600" u="none" strike="noStrike" cap="none"/>
                        <a:t>delete non-empty (or empty) directory, </a:t>
                      </a:r>
                      <a:r>
                        <a:rPr lang="en-GB" sz="1600" u="none" strike="noStrike" cap="none">
                          <a:solidFill>
                            <a:schemeClr val="dk1"/>
                          </a:solidFill>
                        </a:rPr>
                        <a:t>delete file</a:t>
                      </a:r>
                      <a:endParaRPr sz="1600" u="none" strike="noStrike" cap="none"/>
                    </a:p>
                  </a:txBody>
                  <a:tcPr marL="91425" marR="91425" marT="91425" marB="91425"/>
                </a:tc>
              </a:tr>
            </a:tbl>
          </a:graphicData>
        </a:graphic>
      </p:graphicFrame>
      <p:sp>
        <p:nvSpPr>
          <p:cNvPr id="912" name="Google Shape;912;p90"/>
          <p:cNvSpPr txBox="1"/>
          <p:nvPr/>
        </p:nvSpPr>
        <p:spPr>
          <a:xfrm>
            <a:off x="765075" y="255575"/>
            <a:ext cx="124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16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9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graphicFrame>
        <p:nvGraphicFramePr>
          <p:cNvPr id="918" name="Google Shape;918;p91"/>
          <p:cNvGraphicFramePr/>
          <p:nvPr/>
        </p:nvGraphicFramePr>
        <p:xfrm>
          <a:off x="1028700" y="794950"/>
          <a:ext cx="7239000" cy="3165225"/>
        </p:xfrm>
        <a:graphic>
          <a:graphicData uri="http://schemas.openxmlformats.org/drawingml/2006/table">
            <a:tbl>
              <a:tblPr>
                <a:noFill/>
                <a:tableStyleId>{4308B1A8-E31E-4147-9CA4-813A5D375C11}</a:tableStyleId>
              </a:tblPr>
              <a:tblGrid>
                <a:gridCol w="2286375"/>
                <a:gridCol w="4952625"/>
              </a:tblGrid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nano 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a text editor: create, view, edit the text file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touch 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create the empty file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less 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view text file page by page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cat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Print the content of the text file to the terminal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cp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copy file/directory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mv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move file/directory, rename file/directory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</a:tr>
              <a:tr h="498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man command_name</a:t>
                      </a:r>
                      <a:endParaRPr sz="1500" u="none" strike="noStrike" cap="none"/>
                    </a:p>
                  </a:txBody>
                  <a:tcPr marL="91425" marR="91425" marT="91425" marB="91425" anchor="ctr"/>
                </a:tc>
                <a:tc rowSpan="2"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/>
                        <a:t>Instructions for using the command</a:t>
                      </a:r>
                      <a:endParaRPr sz="1500" u="none" strike="noStrike" cap="none"/>
                    </a:p>
                  </a:txBody>
                  <a:tcPr marL="91425" marR="91425" marT="91425" marB="91425" anchor="ctr"/>
                </a:tc>
              </a:tr>
              <a:tr h="381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GB" sz="1500" u="none" strike="noStrike" cap="none">
                          <a:solidFill>
                            <a:schemeClr val="dk1"/>
                          </a:solidFill>
                        </a:rPr>
                        <a:t>command_name --help</a:t>
                      </a:r>
                      <a:endParaRPr sz="1500" u="none" strike="noStrike" cap="none"/>
                    </a:p>
                  </a:txBody>
                  <a:tcPr marL="91425" marR="91425" marT="91425" marB="91425"/>
                </a:tc>
                <a:tc vMerge="1">
                  <a:tcPr/>
                </a:tc>
              </a:tr>
            </a:tbl>
          </a:graphicData>
        </a:graphic>
      </p:graphicFrame>
      <p:sp>
        <p:nvSpPr>
          <p:cNvPr id="919" name="Google Shape;919;p91"/>
          <p:cNvSpPr txBox="1"/>
          <p:nvPr/>
        </p:nvSpPr>
        <p:spPr>
          <a:xfrm>
            <a:off x="841275" y="255575"/>
            <a:ext cx="1246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Summary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4" name="Google Shape;114;p20"/>
          <p:cNvSpPr txBox="1"/>
          <p:nvPr/>
        </p:nvSpPr>
        <p:spPr>
          <a:xfrm>
            <a:off x="681225" y="3512075"/>
            <a:ext cx="3104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graphic user interface - GUI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(mouse + keyboard)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0"/>
          <p:cNvSpPr txBox="1"/>
          <p:nvPr/>
        </p:nvSpPr>
        <p:spPr>
          <a:xfrm>
            <a:off x="5497075" y="3588238"/>
            <a:ext cx="3183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command line interface - CLI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(keyboard)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0"/>
          <p:cNvSpPr txBox="1"/>
          <p:nvPr/>
        </p:nvSpPr>
        <p:spPr>
          <a:xfrm>
            <a:off x="2687700" y="257475"/>
            <a:ext cx="3977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 with the </a:t>
            </a:r>
            <a:r>
              <a:rPr lang="en-GB" sz="1800" b="1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software/package</a:t>
            </a:r>
            <a:endParaRPr sz="1800" b="1" i="0" u="sng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4739750" y="978625"/>
            <a:ext cx="4329194" cy="253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0"/>
          <p:cNvSpPr txBox="1"/>
          <p:nvPr/>
        </p:nvSpPr>
        <p:spPr>
          <a:xfrm>
            <a:off x="109650" y="4446375"/>
            <a:ext cx="45162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Ubuntu desktop: GUI + CLI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Ubuntu server: only CLI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09650" y="977725"/>
            <a:ext cx="4516200" cy="2540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0" name="Google Shape;120;p20"/>
          <p:cNvCxnSpPr/>
          <p:nvPr/>
        </p:nvCxnSpPr>
        <p:spPr>
          <a:xfrm>
            <a:off x="4422400" y="3352963"/>
            <a:ext cx="1164900" cy="495600"/>
          </a:xfrm>
          <a:prstGeom prst="straightConnector1">
            <a:avLst/>
          </a:prstGeom>
          <a:noFill/>
          <a:ln w="2857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21" name="Google Shape;121;p20"/>
          <p:cNvSpPr/>
          <p:nvPr/>
        </p:nvSpPr>
        <p:spPr>
          <a:xfrm>
            <a:off x="2056425" y="1842075"/>
            <a:ext cx="2569500" cy="14814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 rot="782299">
            <a:off x="4074271" y="3549368"/>
            <a:ext cx="1562482" cy="415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also called</a:t>
            </a:r>
            <a:endParaRPr sz="15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3" name="Google Shape;123;p20"/>
          <p:cNvCxnSpPr/>
          <p:nvPr/>
        </p:nvCxnSpPr>
        <p:spPr>
          <a:xfrm rot="10800000" flipH="1">
            <a:off x="153350" y="4411950"/>
            <a:ext cx="8639100" cy="19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92"/>
          <p:cNvSpPr txBox="1"/>
          <p:nvPr>
            <p:ph type="title"/>
          </p:nvPr>
        </p:nvSpPr>
        <p:spPr>
          <a:xfrm>
            <a:off x="3648000" y="130700"/>
            <a:ext cx="1848000" cy="4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52000"/>
              <a:buNone/>
            </a:pPr>
            <a:r>
              <a:rPr lang="en-GB" sz="1920" b="1"/>
              <a:t>Homework</a:t>
            </a:r>
            <a:endParaRPr sz="1920" b="1"/>
          </a:p>
        </p:txBody>
      </p:sp>
      <p:sp>
        <p:nvSpPr>
          <p:cNvPr id="925" name="Google Shape;925;p92"/>
          <p:cNvSpPr txBox="1"/>
          <p:nvPr>
            <p:ph type="body" idx="1"/>
          </p:nvPr>
        </p:nvSpPr>
        <p:spPr>
          <a:xfrm>
            <a:off x="321600" y="683450"/>
            <a:ext cx="8306400" cy="409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20000"/>
          </a:bodyPr>
          <a:lstStyle/>
          <a:p>
            <a:pPr marL="179705" lvl="0" indent="-17970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Move to the “Documents” directory in “user_name" directory in home directory. Use: cd</a:t>
            </a:r>
            <a:endParaRPr sz="1500"/>
          </a:p>
          <a:p>
            <a:pPr marL="0" lvl="0" indent="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800"/>
              <a:buNone/>
            </a:pPr>
            <a:r>
              <a:rPr lang="en-GB" sz="1500" b="1"/>
              <a:t>Solve the questions below while </a:t>
            </a:r>
            <a:r>
              <a:rPr lang="en-GB" sz="1500" b="1">
                <a:solidFill>
                  <a:srgbClr val="FF0000"/>
                </a:solidFill>
              </a:rPr>
              <a:t>still</a:t>
            </a:r>
            <a:r>
              <a:rPr lang="en-GB" sz="1500" b="1"/>
              <a:t> in the “Documents” directory</a:t>
            </a:r>
            <a:endParaRPr sz="1500" b="1"/>
          </a:p>
          <a:p>
            <a:pPr marL="179705" lvl="0" indent="-179705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Create 01 directory named “bio1” in “Documents” directory. Use: mkdir</a:t>
            </a:r>
            <a:endParaRPr sz="1500"/>
          </a:p>
          <a:p>
            <a:pPr marL="179705" lvl="0" indent="-17970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Create 01 file named “chr1” in “bio1" directory. Use: touch or nano</a:t>
            </a:r>
            <a:endParaRPr sz="1500"/>
          </a:p>
          <a:p>
            <a:pPr marL="179705" lvl="0" indent="-17970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Create 02 directories named “bio2” and “bio3” in “Documents” directory, with </a:t>
            </a:r>
            <a:r>
              <a:rPr lang="en-GB" sz="1500" b="1"/>
              <a:t>one command line</a:t>
            </a:r>
            <a:r>
              <a:rPr lang="en-GB" sz="1500"/>
              <a:t>. Use: mkdir</a:t>
            </a:r>
            <a:endParaRPr sz="1500"/>
          </a:p>
          <a:p>
            <a:pPr marL="179705" lvl="0" indent="-17970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Create: 2 files named “chr2” and “chr3” in “bio2" directory, 2 files named “chr4” and “chr5” in “bio3" directory, with </a:t>
            </a:r>
            <a:r>
              <a:rPr lang="en-GB" sz="1500" b="1"/>
              <a:t>one command line</a:t>
            </a:r>
            <a:r>
              <a:rPr lang="en-GB" sz="1500"/>
              <a:t>. Use: mkdir</a:t>
            </a:r>
            <a:endParaRPr sz="1500"/>
          </a:p>
          <a:p>
            <a:pPr marL="179705" lvl="0" indent="-179705" algn="l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SzPts val="1500"/>
              <a:buAutoNum type="arabicPeriod"/>
            </a:pPr>
            <a:r>
              <a:rPr lang="en-GB" sz="1500"/>
              <a:t>Copy “chr2" file into “bio1" directory, with a different name “c2". Use: cp </a:t>
            </a:r>
            <a:endParaRPr sz="1500"/>
          </a:p>
          <a:p>
            <a:pPr marL="179705" lvl="0" indent="-179705" algn="l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SzPts val="1500"/>
              <a:buAutoNum type="arabicPeriod"/>
            </a:pPr>
            <a:r>
              <a:rPr lang="en-GB" sz="1500"/>
              <a:t>Delete all newly created files and folders above, with </a:t>
            </a:r>
            <a:r>
              <a:rPr lang="en-GB" sz="1500" b="1"/>
              <a:t>one command line</a:t>
            </a:r>
            <a:r>
              <a:rPr lang="en-GB" sz="1500"/>
              <a:t>. Use: rm -r</a:t>
            </a:r>
            <a:endParaRPr sz="1500"/>
          </a:p>
        </p:txBody>
      </p:sp>
      <p:sp>
        <p:nvSpPr>
          <p:cNvPr id="926" name="Google Shape;926;p9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3"/>
          <p:cNvSpPr txBox="1"/>
          <p:nvPr>
            <p:ph type="ctrTitle"/>
          </p:nvPr>
        </p:nvSpPr>
        <p:spPr>
          <a:xfrm>
            <a:off x="766950" y="325600"/>
            <a:ext cx="2137500" cy="6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3150"/>
              <a:t>Contents</a:t>
            </a:r>
            <a:endParaRPr sz="3150"/>
          </a:p>
        </p:txBody>
      </p:sp>
      <p:sp>
        <p:nvSpPr>
          <p:cNvPr id="932" name="Google Shape;932;p93"/>
          <p:cNvSpPr txBox="1"/>
          <p:nvPr>
            <p:ph type="subTitle" idx="1"/>
          </p:nvPr>
        </p:nvSpPr>
        <p:spPr>
          <a:xfrm>
            <a:off x="766950" y="961300"/>
            <a:ext cx="7610100" cy="390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600">
                <a:solidFill>
                  <a:schemeClr val="dk1"/>
                </a:solidFill>
              </a:rPr>
              <a:t>I. Working with text file.</a:t>
            </a:r>
            <a:endParaRPr sz="2600">
              <a:solidFill>
                <a:schemeClr val="dk1"/>
              </a:solidFill>
            </a:endParaRPr>
          </a:p>
          <a:p>
            <a:pPr marL="0" lvl="0" indent="3600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GB" sz="2600">
                <a:solidFill>
                  <a:schemeClr val="dk1"/>
                </a:solidFill>
              </a:rPr>
              <a:t>1. Search and filter.</a:t>
            </a:r>
            <a:endParaRPr sz="2600">
              <a:solidFill>
                <a:schemeClr val="dk1"/>
              </a:solidFill>
            </a:endParaRPr>
          </a:p>
          <a:p>
            <a:pPr marL="0" lvl="0" indent="3600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GB" sz="2600">
                <a:solidFill>
                  <a:schemeClr val="dk1"/>
                </a:solidFill>
              </a:rPr>
              <a:t>2. Input/output redirection.</a:t>
            </a:r>
            <a:endParaRPr sz="26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GB" sz="2600">
                <a:solidFill>
                  <a:schemeClr val="dk1"/>
                </a:solidFill>
              </a:rPr>
              <a:t>II. Some other commands</a:t>
            </a:r>
            <a:endParaRPr sz="2600">
              <a:solidFill>
                <a:schemeClr val="dk1"/>
              </a:solidFill>
            </a:endParaRPr>
          </a:p>
          <a:p>
            <a:pPr marL="0" lvl="0" indent="3600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3"/>
              <a:buFont typeface="Arial"/>
              <a:buNone/>
            </a:pPr>
            <a:r>
              <a:rPr lang="en-GB" sz="2600">
                <a:solidFill>
                  <a:schemeClr val="dk1"/>
                </a:solidFill>
              </a:rPr>
              <a:t>3. Download file.</a:t>
            </a:r>
            <a:endParaRPr sz="2600">
              <a:solidFill>
                <a:schemeClr val="dk1"/>
              </a:solidFill>
            </a:endParaRPr>
          </a:p>
          <a:p>
            <a:pPr marL="0" lvl="0" indent="3600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600">
                <a:solidFill>
                  <a:schemeClr val="dk1"/>
                </a:solidFill>
              </a:rPr>
              <a:t>4. File permission. </a:t>
            </a:r>
            <a:endParaRPr sz="2600">
              <a:solidFill>
                <a:schemeClr val="dk1"/>
              </a:solidFill>
            </a:endParaRPr>
          </a:p>
          <a:p>
            <a:pPr marL="0" lvl="0" indent="360045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-GB" sz="2600">
                <a:solidFill>
                  <a:schemeClr val="dk1"/>
                </a:solidFill>
              </a:rPr>
              <a:t>5. Compress and decompress.</a:t>
            </a:r>
            <a:endParaRPr sz="2600">
              <a:solidFill>
                <a:schemeClr val="dk1"/>
              </a:solidFill>
            </a:endParaRPr>
          </a:p>
        </p:txBody>
      </p:sp>
      <p:sp>
        <p:nvSpPr>
          <p:cNvPr id="933" name="Google Shape;933;p9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94"/>
          <p:cNvSpPr txBox="1"/>
          <p:nvPr/>
        </p:nvSpPr>
        <p:spPr>
          <a:xfrm>
            <a:off x="1226700" y="2082750"/>
            <a:ext cx="66906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-GB"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Search and filter</a:t>
            </a: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9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9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45" name="Google Shape;945;p95"/>
          <p:cNvSpPr txBox="1"/>
          <p:nvPr/>
        </p:nvSpPr>
        <p:spPr>
          <a:xfrm>
            <a:off x="3503100" y="143150"/>
            <a:ext cx="213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and filter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95"/>
          <p:cNvSpPr txBox="1"/>
          <p:nvPr/>
        </p:nvSpPr>
        <p:spPr>
          <a:xfrm>
            <a:off x="82675" y="631425"/>
            <a:ext cx="539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find command: </a:t>
            </a: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for files or directories in a directory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95"/>
          <p:cNvSpPr txBox="1"/>
          <p:nvPr/>
        </p:nvSpPr>
        <p:spPr>
          <a:xfrm>
            <a:off x="1831450" y="944850"/>
            <a:ext cx="65421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for files and directories named "vui", with -name option: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8" name="Google Shape;948;p95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093625" y="1329750"/>
            <a:ext cx="2828450" cy="71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95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025150" y="2584288"/>
            <a:ext cx="3834851" cy="6286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95"/>
          <p:cNvSpPr txBox="1"/>
          <p:nvPr/>
        </p:nvSpPr>
        <p:spPr>
          <a:xfrm>
            <a:off x="4904325" y="2024763"/>
            <a:ext cx="39558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for files named "vui", with -type option, f means file: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1" name="Google Shape;951;p95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08600" y="2558188"/>
            <a:ext cx="3568864" cy="585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2" name="Google Shape;952;p95"/>
          <p:cNvSpPr txBox="1"/>
          <p:nvPr/>
        </p:nvSpPr>
        <p:spPr>
          <a:xfrm>
            <a:off x="82675" y="2013988"/>
            <a:ext cx="45057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for directories named "vui", with -type option, d means directory: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53" name="Google Shape;953;p95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1275400" y="3581373"/>
            <a:ext cx="6297925" cy="1037000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95"/>
          <p:cNvSpPr txBox="1"/>
          <p:nvPr/>
        </p:nvSpPr>
        <p:spPr>
          <a:xfrm>
            <a:off x="1164400" y="3272675"/>
            <a:ext cx="7173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don't remember the file name clearly, but there is "vu" at the beginning of the name: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95"/>
          <p:cNvSpPr txBox="1"/>
          <p:nvPr/>
        </p:nvSpPr>
        <p:spPr>
          <a:xfrm>
            <a:off x="2564275" y="4542175"/>
            <a:ext cx="3081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lang="en-GB" sz="15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means zero or any characters</a:t>
            </a:r>
            <a:endParaRPr sz="15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p9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61" name="Google Shape;961;p96"/>
          <p:cNvSpPr txBox="1"/>
          <p:nvPr/>
        </p:nvSpPr>
        <p:spPr>
          <a:xfrm>
            <a:off x="3503100" y="143150"/>
            <a:ext cx="213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and filter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96"/>
          <p:cNvSpPr txBox="1"/>
          <p:nvPr/>
        </p:nvSpPr>
        <p:spPr>
          <a:xfrm>
            <a:off x="82675" y="631425"/>
            <a:ext cx="49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head command: </a:t>
            </a: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prints the first few lines in the file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3" name="Google Shape;963;p9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000150" y="1342908"/>
            <a:ext cx="2137800" cy="3580393"/>
          </a:xfrm>
          <a:prstGeom prst="rect">
            <a:avLst/>
          </a:prstGeom>
          <a:noFill/>
          <a:ln>
            <a:noFill/>
          </a:ln>
        </p:spPr>
      </p:pic>
      <p:sp>
        <p:nvSpPr>
          <p:cNvPr id="964" name="Google Shape;964;p96"/>
          <p:cNvSpPr txBox="1"/>
          <p:nvPr/>
        </p:nvSpPr>
        <p:spPr>
          <a:xfrm>
            <a:off x="388650" y="942700"/>
            <a:ext cx="476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</a:t>
            </a: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prints the first 10 lines in the file: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96"/>
          <p:cNvSpPr txBox="1"/>
          <p:nvPr/>
        </p:nvSpPr>
        <p:spPr>
          <a:xfrm>
            <a:off x="4572000" y="1031625"/>
            <a:ext cx="476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 the first #number lines instead of the first 10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66" name="Google Shape;966;p9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084800" y="1479288"/>
            <a:ext cx="3049748" cy="34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9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72" name="Google Shape;972;p97"/>
          <p:cNvSpPr txBox="1"/>
          <p:nvPr/>
        </p:nvSpPr>
        <p:spPr>
          <a:xfrm>
            <a:off x="3503100" y="143150"/>
            <a:ext cx="213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and filter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97"/>
          <p:cNvSpPr txBox="1"/>
          <p:nvPr/>
        </p:nvSpPr>
        <p:spPr>
          <a:xfrm>
            <a:off x="82675" y="631425"/>
            <a:ext cx="4936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tail command: </a:t>
            </a: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prints the last few lines in the file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97"/>
          <p:cNvSpPr txBox="1"/>
          <p:nvPr/>
        </p:nvSpPr>
        <p:spPr>
          <a:xfrm>
            <a:off x="388650" y="942700"/>
            <a:ext cx="476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</a:t>
            </a: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: prints the last 10 lines in the file: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97"/>
          <p:cNvSpPr txBox="1"/>
          <p:nvPr/>
        </p:nvSpPr>
        <p:spPr>
          <a:xfrm>
            <a:off x="4572000" y="1031625"/>
            <a:ext cx="476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 the last #number lines instead of the last 10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6" name="Google Shape;976;p9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58850" y="1342900"/>
            <a:ext cx="2248376" cy="3713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97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393101" y="1496425"/>
            <a:ext cx="2734666" cy="3406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9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83" name="Google Shape;983;p98"/>
          <p:cNvSpPr txBox="1"/>
          <p:nvPr/>
        </p:nvSpPr>
        <p:spPr>
          <a:xfrm>
            <a:off x="3503100" y="143150"/>
            <a:ext cx="213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and filter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98"/>
          <p:cNvSpPr txBox="1"/>
          <p:nvPr/>
        </p:nvSpPr>
        <p:spPr>
          <a:xfrm>
            <a:off x="82675" y="631425"/>
            <a:ext cx="65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wc command: </a:t>
            </a: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 newline, word, and byte counts for each given file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98"/>
          <p:cNvSpPr txBox="1"/>
          <p:nvPr/>
        </p:nvSpPr>
        <p:spPr>
          <a:xfrm>
            <a:off x="388650" y="942700"/>
            <a:ext cx="476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Default: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98"/>
          <p:cNvSpPr txBox="1"/>
          <p:nvPr/>
        </p:nvSpPr>
        <p:spPr>
          <a:xfrm>
            <a:off x="4360300" y="1058200"/>
            <a:ext cx="3222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select which counts are printed: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87" name="Google Shape;987;p98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07100" y="1305737"/>
            <a:ext cx="2685800" cy="3087251"/>
          </a:xfrm>
          <a:prstGeom prst="rect">
            <a:avLst/>
          </a:prstGeom>
          <a:noFill/>
          <a:ln>
            <a:noFill/>
          </a:ln>
        </p:spPr>
      </p:pic>
      <p:sp>
        <p:nvSpPr>
          <p:cNvPr id="988" name="Google Shape;988;p98"/>
          <p:cNvSpPr txBox="1"/>
          <p:nvPr/>
        </p:nvSpPr>
        <p:spPr>
          <a:xfrm>
            <a:off x="507100" y="4393000"/>
            <a:ext cx="251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13 lines, 14 words, 32 bytes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98"/>
          <p:cNvSpPr txBox="1"/>
          <p:nvPr/>
        </p:nvSpPr>
        <p:spPr>
          <a:xfrm>
            <a:off x="82675" y="4735775"/>
            <a:ext cx="824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1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wc --help: A word is a non-zero-length sequence of characters delimited by white space.</a:t>
            </a:r>
            <a:endParaRPr sz="1200" b="0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90" name="Google Shape;990;p98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60300" y="2471660"/>
            <a:ext cx="4493826" cy="7515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98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4360300" y="1484976"/>
            <a:ext cx="4302225" cy="719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2" name="Google Shape;992;p98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360300" y="3443199"/>
            <a:ext cx="4493826" cy="7515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" name="Google Shape;997;p9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998" name="Google Shape;998;p99"/>
          <p:cNvSpPr txBox="1"/>
          <p:nvPr/>
        </p:nvSpPr>
        <p:spPr>
          <a:xfrm>
            <a:off x="3503100" y="143150"/>
            <a:ext cx="213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and filter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99"/>
          <p:cNvSpPr txBox="1"/>
          <p:nvPr/>
        </p:nvSpPr>
        <p:spPr>
          <a:xfrm>
            <a:off x="82675" y="631425"/>
            <a:ext cx="65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cut command: </a:t>
            </a: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 selected parts of lines from each FILE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99"/>
          <p:cNvSpPr txBox="1"/>
          <p:nvPr/>
        </p:nvSpPr>
        <p:spPr>
          <a:xfrm>
            <a:off x="160875" y="2501425"/>
            <a:ext cx="34923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 the 3rd character, 5th to 7th characters of the file: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1" name="Google Shape;1001;p99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58350" y="1112175"/>
            <a:ext cx="2693025" cy="12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p99"/>
          <p:cNvPicPr preferRelativeResize="0"/>
          <p:nvPr/>
        </p:nvPicPr>
        <p:blipFill rotWithShape="1">
          <a:blip r:embed="rId2"/>
          <a:srcRect b="47448"/>
          <a:stretch>
            <a:fillRect/>
          </a:stretch>
        </p:blipFill>
        <p:spPr>
          <a:xfrm>
            <a:off x="771725" y="4672025"/>
            <a:ext cx="3952673" cy="2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3" name="Google Shape;1003;p99"/>
          <p:cNvPicPr preferRelativeResize="0"/>
          <p:nvPr/>
        </p:nvPicPr>
        <p:blipFill rotWithShape="1">
          <a:blip r:embed="rId2"/>
          <a:srcRect t="48315"/>
          <a:stretch>
            <a:fillRect/>
          </a:stretch>
        </p:blipFill>
        <p:spPr>
          <a:xfrm>
            <a:off x="4778625" y="4663225"/>
            <a:ext cx="4018900" cy="2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99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237075" y="3086425"/>
            <a:ext cx="3773750" cy="10893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5" name="Google Shape;1005;p99"/>
          <p:cNvCxnSpPr/>
          <p:nvPr/>
        </p:nvCxnSpPr>
        <p:spPr>
          <a:xfrm>
            <a:off x="33075" y="4531575"/>
            <a:ext cx="8964000" cy="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pic>
        <p:nvPicPr>
          <p:cNvPr id="1006" name="Google Shape;1006;p99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440128" y="1523525"/>
            <a:ext cx="4367196" cy="1089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7" name="Google Shape;1007;p99"/>
          <p:cNvSpPr txBox="1"/>
          <p:nvPr/>
        </p:nvSpPr>
        <p:spPr>
          <a:xfrm>
            <a:off x="4440125" y="938525"/>
            <a:ext cx="4195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Specify fields separated by a space, 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printing the 2nd field: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8" name="Google Shape;1008;p99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399749" y="3531550"/>
            <a:ext cx="4671026" cy="54786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9" name="Google Shape;1009;p99"/>
          <p:cNvCxnSpPr/>
          <p:nvPr/>
        </p:nvCxnSpPr>
        <p:spPr>
          <a:xfrm>
            <a:off x="4233875" y="1099825"/>
            <a:ext cx="0" cy="3307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sm" len="sm"/>
            <a:tailEnd type="none" w="sm" len="sm"/>
          </a:ln>
        </p:spPr>
      </p:cxnSp>
      <p:sp>
        <p:nvSpPr>
          <p:cNvPr id="1010" name="Google Shape;1010;p99"/>
          <p:cNvSpPr txBox="1"/>
          <p:nvPr/>
        </p:nvSpPr>
        <p:spPr>
          <a:xfrm>
            <a:off x="4526125" y="2946550"/>
            <a:ext cx="41952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 --only-delimited option: do not print lines not containing delimiters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99"/>
          <p:cNvSpPr txBox="1"/>
          <p:nvPr/>
        </p:nvSpPr>
        <p:spPr>
          <a:xfrm>
            <a:off x="-39575" y="4659925"/>
            <a:ext cx="1000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1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cut --help:</a:t>
            </a:r>
            <a:endParaRPr sz="1200" b="0" i="1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10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17" name="Google Shape;1017;p100"/>
          <p:cNvSpPr txBox="1"/>
          <p:nvPr/>
        </p:nvSpPr>
        <p:spPr>
          <a:xfrm>
            <a:off x="3503100" y="143150"/>
            <a:ext cx="213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Search and filter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100"/>
          <p:cNvSpPr txBox="1"/>
          <p:nvPr/>
        </p:nvSpPr>
        <p:spPr>
          <a:xfrm>
            <a:off x="82675" y="631425"/>
            <a:ext cx="65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grep command: </a:t>
            </a: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 lines that match patterns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100"/>
          <p:cNvSpPr txBox="1"/>
          <p:nvPr/>
        </p:nvSpPr>
        <p:spPr>
          <a:xfrm>
            <a:off x="230775" y="979875"/>
            <a:ext cx="3492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Default: case-sensitive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20" name="Google Shape;1020;p100"/>
          <p:cNvCxnSpPr/>
          <p:nvPr/>
        </p:nvCxnSpPr>
        <p:spPr>
          <a:xfrm>
            <a:off x="109275" y="4531575"/>
            <a:ext cx="8964000" cy="1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ot"/>
            <a:round/>
            <a:headEnd type="none" w="sm" len="sm"/>
            <a:tailEnd type="none" w="sm" len="sm"/>
          </a:ln>
        </p:spPr>
      </p:cxnSp>
      <p:sp>
        <p:nvSpPr>
          <p:cNvPr id="1021" name="Google Shape;1021;p100"/>
          <p:cNvSpPr txBox="1"/>
          <p:nvPr/>
        </p:nvSpPr>
        <p:spPr>
          <a:xfrm>
            <a:off x="4088675" y="1057025"/>
            <a:ext cx="44451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--line-number option:  Display the matched lines and their line numbers.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100"/>
          <p:cNvSpPr txBox="1"/>
          <p:nvPr/>
        </p:nvSpPr>
        <p:spPr>
          <a:xfrm>
            <a:off x="4088675" y="2314525"/>
            <a:ext cx="4195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--count option: print a count of matching lines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3" name="Google Shape;1023;p100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47050" y="1364775"/>
            <a:ext cx="3002025" cy="176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" name="Google Shape;1024;p100"/>
          <p:cNvPicPr preferRelativeResize="0"/>
          <p:nvPr/>
        </p:nvPicPr>
        <p:blipFill rotWithShape="1">
          <a:blip r:embed="rId2"/>
          <a:srcRect t="14586" b="57266"/>
          <a:stretch>
            <a:fillRect/>
          </a:stretch>
        </p:blipFill>
        <p:spPr>
          <a:xfrm>
            <a:off x="597150" y="4615949"/>
            <a:ext cx="1367371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5" name="Google Shape;1025;p100"/>
          <p:cNvPicPr preferRelativeResize="0"/>
          <p:nvPr/>
        </p:nvPicPr>
        <p:blipFill rotWithShape="1">
          <a:blip r:embed="rId2"/>
          <a:srcRect t="58671" b="12839"/>
          <a:stretch>
            <a:fillRect/>
          </a:stretch>
        </p:blipFill>
        <p:spPr>
          <a:xfrm>
            <a:off x="2371898" y="4667587"/>
            <a:ext cx="1351177" cy="38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100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47050" y="3594025"/>
            <a:ext cx="3316249" cy="545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27" name="Google Shape;1027;p100"/>
          <p:cNvSpPr txBox="1"/>
          <p:nvPr/>
        </p:nvSpPr>
        <p:spPr>
          <a:xfrm>
            <a:off x="305200" y="3209125"/>
            <a:ext cx="3492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--ignore-case option: case-insensitive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8" name="Google Shape;1028;p100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164875" y="1564400"/>
            <a:ext cx="4703875" cy="626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9" name="Google Shape;1029;p100"/>
          <p:cNvPicPr preferRelativeResize="0"/>
          <p:nvPr/>
        </p:nvPicPr>
        <p:blipFill rotWithShape="1">
          <a:blip r:embed="rId5"/>
          <a:srcRect/>
          <a:stretch>
            <a:fillRect/>
          </a:stretch>
        </p:blipFill>
        <p:spPr>
          <a:xfrm>
            <a:off x="4135000" y="2699429"/>
            <a:ext cx="4519200" cy="509696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00"/>
          <p:cNvSpPr txBox="1"/>
          <p:nvPr/>
        </p:nvSpPr>
        <p:spPr>
          <a:xfrm>
            <a:off x="3982600" y="3391750"/>
            <a:ext cx="4195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--invert-match option: print non-matching lines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1" name="Google Shape;1031;p100"/>
          <p:cNvPicPr preferRelativeResize="0"/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963449" y="3773050"/>
            <a:ext cx="4982542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35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Google Shape;1036;p10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37" name="Google Shape;1037;p101"/>
          <p:cNvSpPr txBox="1"/>
          <p:nvPr/>
        </p:nvSpPr>
        <p:spPr>
          <a:xfrm>
            <a:off x="793950" y="1843450"/>
            <a:ext cx="7351500" cy="97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 fontScale="92500"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rPr lang="en-GB"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2. input/output redirection</a:t>
            </a: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pic>
        <p:nvPicPr>
          <p:cNvPr id="129" name="Google Shape;129;p2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6688" y="808375"/>
            <a:ext cx="6734520" cy="3788151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1"/>
          <p:cNvSpPr txBox="1"/>
          <p:nvPr/>
        </p:nvSpPr>
        <p:spPr>
          <a:xfrm>
            <a:off x="2517000" y="4595125"/>
            <a:ext cx="1893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Ubuntu desktop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1"/>
          <p:cNvSpPr/>
          <p:nvPr/>
        </p:nvSpPr>
        <p:spPr>
          <a:xfrm>
            <a:off x="3020025" y="1981400"/>
            <a:ext cx="3854700" cy="2370000"/>
          </a:xfrm>
          <a:prstGeom prst="rect">
            <a:avLst/>
          </a:prstGeom>
          <a:noFill/>
          <a:ln w="3810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1"/>
          <p:cNvSpPr txBox="1"/>
          <p:nvPr/>
        </p:nvSpPr>
        <p:spPr>
          <a:xfrm>
            <a:off x="7498750" y="2378725"/>
            <a:ext cx="1645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Terminal </a:t>
            </a: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window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3" name="Google Shape;133;p21"/>
          <p:cNvCxnSpPr>
            <a:stCxn id="131" idx="3"/>
            <a:endCxn id="132" idx="1"/>
          </p:cNvCxnSpPr>
          <p:nvPr/>
        </p:nvCxnSpPr>
        <p:spPr>
          <a:xfrm rot="10800000" flipH="1">
            <a:off x="6874725" y="2578700"/>
            <a:ext cx="624000" cy="5877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4" name="Google Shape;134;p21"/>
          <p:cNvSpPr txBox="1"/>
          <p:nvPr/>
        </p:nvSpPr>
        <p:spPr>
          <a:xfrm>
            <a:off x="8323575" y="3247550"/>
            <a:ext cx="914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7542250" y="2703475"/>
            <a:ext cx="15351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is where you type commands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7366300" y="3709238"/>
            <a:ext cx="15351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Open: 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Ctrl + Alt + T keys on the keyboard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1"/>
          <p:cNvSpPr txBox="1"/>
          <p:nvPr/>
        </p:nvSpPr>
        <p:spPr>
          <a:xfrm>
            <a:off x="3924300" y="77625"/>
            <a:ext cx="1295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Terminal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p10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43" name="Google Shape;1043;p102"/>
          <p:cNvSpPr txBox="1"/>
          <p:nvPr/>
        </p:nvSpPr>
        <p:spPr>
          <a:xfrm>
            <a:off x="3110850" y="105625"/>
            <a:ext cx="32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input/output redirection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102"/>
          <p:cNvSpPr txBox="1"/>
          <p:nvPr/>
        </p:nvSpPr>
        <p:spPr>
          <a:xfrm>
            <a:off x="156050" y="491125"/>
            <a:ext cx="985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Piping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102"/>
          <p:cNvSpPr txBox="1"/>
          <p:nvPr/>
        </p:nvSpPr>
        <p:spPr>
          <a:xfrm>
            <a:off x="241500" y="775725"/>
            <a:ext cx="86610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Pipe is formed using </a:t>
            </a:r>
            <a:r>
              <a:rPr lang="en-GB"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the vertical dash</a:t>
            </a: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-GB" sz="13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| </a:t>
            </a:r>
            <a:endParaRPr sz="13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| B |      output of command A will be input of B command. 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| B | C   output of command A will be input of B command, output of command B will be input of C command.  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The pipe is used to combine two or more commands.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102"/>
          <p:cNvSpPr txBox="1"/>
          <p:nvPr/>
        </p:nvSpPr>
        <p:spPr>
          <a:xfrm>
            <a:off x="2875525" y="2016225"/>
            <a:ext cx="353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-GB" sz="36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ls | grep “Do"</a:t>
            </a:r>
            <a:endParaRPr sz="36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102"/>
          <p:cNvSpPr txBox="1"/>
          <p:nvPr/>
        </p:nvSpPr>
        <p:spPr>
          <a:xfrm>
            <a:off x="288925" y="1760925"/>
            <a:ext cx="1079700" cy="3849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Example:</a:t>
            </a:r>
            <a:endParaRPr sz="13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48" name="Google Shape;1048;p1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6050" y="3319325"/>
            <a:ext cx="4083376" cy="136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10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387225" y="3412640"/>
            <a:ext cx="4633650" cy="1226085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102"/>
          <p:cNvSpPr txBox="1"/>
          <p:nvPr/>
        </p:nvSpPr>
        <p:spPr>
          <a:xfrm>
            <a:off x="2806250" y="2649925"/>
            <a:ext cx="913500" cy="3693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GB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ls's output </a:t>
            </a:r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1" name="Google Shape;1051;p102"/>
          <p:cNvCxnSpPr>
            <a:stCxn id="1050" idx="2"/>
          </p:cNvCxnSpPr>
          <p:nvPr/>
        </p:nvCxnSpPr>
        <p:spPr>
          <a:xfrm flipH="1">
            <a:off x="3259700" y="3019225"/>
            <a:ext cx="3300" cy="381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52" name="Google Shape;1052;p102"/>
          <p:cNvSpPr txBox="1"/>
          <p:nvPr/>
        </p:nvSpPr>
        <p:spPr>
          <a:xfrm>
            <a:off x="3952350" y="2689000"/>
            <a:ext cx="985200" cy="35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grep's input 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102"/>
          <p:cNvSpPr txBox="1"/>
          <p:nvPr/>
        </p:nvSpPr>
        <p:spPr>
          <a:xfrm>
            <a:off x="5424625" y="2657575"/>
            <a:ext cx="1079700" cy="3540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grep's output 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4" name="Google Shape;1054;p102"/>
          <p:cNvCxnSpPr/>
          <p:nvPr/>
        </p:nvCxnSpPr>
        <p:spPr>
          <a:xfrm rot="10800000" flipH="1">
            <a:off x="3689550" y="3048450"/>
            <a:ext cx="258000" cy="3597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055" name="Google Shape;1055;p102"/>
          <p:cNvCxnSpPr>
            <a:endCxn id="1056" idx="0"/>
          </p:cNvCxnSpPr>
          <p:nvPr/>
        </p:nvCxnSpPr>
        <p:spPr>
          <a:xfrm flipH="1">
            <a:off x="5045250" y="3010425"/>
            <a:ext cx="917100" cy="7104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057" name="Google Shape;1057;p102"/>
          <p:cNvSpPr/>
          <p:nvPr/>
        </p:nvSpPr>
        <p:spPr>
          <a:xfrm>
            <a:off x="132875" y="3431600"/>
            <a:ext cx="4127400" cy="1133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102"/>
          <p:cNvSpPr/>
          <p:nvPr/>
        </p:nvSpPr>
        <p:spPr>
          <a:xfrm>
            <a:off x="4345050" y="3720825"/>
            <a:ext cx="1400400" cy="609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0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63" name="Google Shape;1063;p103"/>
          <p:cNvSpPr txBox="1"/>
          <p:nvPr/>
        </p:nvSpPr>
        <p:spPr>
          <a:xfrm>
            <a:off x="117225" y="498250"/>
            <a:ext cx="4240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Output redirection: The "&gt;" character  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103"/>
          <p:cNvSpPr txBox="1"/>
          <p:nvPr/>
        </p:nvSpPr>
        <p:spPr>
          <a:xfrm>
            <a:off x="328300" y="787475"/>
            <a:ext cx="304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 redirect output to a file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5" name="Google Shape;1065;p103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52900" y="1156400"/>
            <a:ext cx="4442075" cy="1077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103"/>
          <p:cNvSpPr txBox="1"/>
          <p:nvPr/>
        </p:nvSpPr>
        <p:spPr>
          <a:xfrm>
            <a:off x="3110850" y="105625"/>
            <a:ext cx="32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input/output redirection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103"/>
          <p:cNvSpPr txBox="1"/>
          <p:nvPr/>
        </p:nvSpPr>
        <p:spPr>
          <a:xfrm>
            <a:off x="414275" y="2459600"/>
            <a:ext cx="5065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If the view.txt file already exists,  its content will be overwritten</a:t>
            </a:r>
            <a:endParaRPr sz="14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68" name="Google Shape;1068;p1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691750" y="2826525"/>
            <a:ext cx="5111861" cy="1902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10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74" name="Google Shape;1074;p104"/>
          <p:cNvSpPr txBox="1"/>
          <p:nvPr/>
        </p:nvSpPr>
        <p:spPr>
          <a:xfrm>
            <a:off x="484525" y="719725"/>
            <a:ext cx="19854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104"/>
          <p:cNvSpPr txBox="1"/>
          <p:nvPr/>
        </p:nvSpPr>
        <p:spPr>
          <a:xfrm>
            <a:off x="3110850" y="105625"/>
            <a:ext cx="3238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input/output redirection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6" name="Google Shape;1076;p104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972525" y="995850"/>
            <a:ext cx="3856750" cy="1730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7" name="Google Shape;1077;p104"/>
          <p:cNvSpPr txBox="1"/>
          <p:nvPr/>
        </p:nvSpPr>
        <p:spPr>
          <a:xfrm>
            <a:off x="502125" y="568600"/>
            <a:ext cx="7265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If you do not want the content to be overwritten, use the "&gt;&gt;" character 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104"/>
          <p:cNvSpPr txBox="1"/>
          <p:nvPr/>
        </p:nvSpPr>
        <p:spPr>
          <a:xfrm>
            <a:off x="95550" y="2778800"/>
            <a:ext cx="3441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-GB" sz="15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Input redirection: The "&lt;" character  </a:t>
            </a:r>
            <a:endParaRPr sz="15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79" name="Google Shape;1079;p10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5950975" y="2528701"/>
            <a:ext cx="2690426" cy="24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0" name="Google Shape;1080;p104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188672" y="3458410"/>
            <a:ext cx="5607375" cy="619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p10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86" name="Google Shape;1086;p105"/>
          <p:cNvSpPr txBox="1"/>
          <p:nvPr/>
        </p:nvSpPr>
        <p:spPr>
          <a:xfrm>
            <a:off x="1168700" y="2041325"/>
            <a:ext cx="6690600" cy="9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-GB"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3. Download file</a:t>
            </a: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p10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092" name="Google Shape;1092;p106"/>
          <p:cNvSpPr txBox="1"/>
          <p:nvPr/>
        </p:nvSpPr>
        <p:spPr>
          <a:xfrm>
            <a:off x="82675" y="479025"/>
            <a:ext cx="655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wget command: </a:t>
            </a:r>
            <a:r>
              <a:rPr lang="en-GB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Downloader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106"/>
          <p:cNvSpPr txBox="1"/>
          <p:nvPr/>
        </p:nvSpPr>
        <p:spPr>
          <a:xfrm>
            <a:off x="3503100" y="143150"/>
            <a:ext cx="213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Download file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106"/>
          <p:cNvSpPr txBox="1"/>
          <p:nvPr/>
        </p:nvSpPr>
        <p:spPr>
          <a:xfrm>
            <a:off x="230775" y="751275"/>
            <a:ext cx="44745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Default: Download file from a URL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106"/>
          <p:cNvSpPr txBox="1"/>
          <p:nvPr/>
        </p:nvSpPr>
        <p:spPr>
          <a:xfrm>
            <a:off x="154575" y="2881375"/>
            <a:ext cx="8255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--output-document option: download file from URL, with a different name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96" name="Google Shape;1096;p106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09025" y="1115375"/>
            <a:ext cx="6793348" cy="177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7" name="Google Shape;1097;p106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878325" y="3266275"/>
            <a:ext cx="6663276" cy="17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10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03" name="Google Shape;1103;p107"/>
          <p:cNvSpPr txBox="1"/>
          <p:nvPr/>
        </p:nvSpPr>
        <p:spPr>
          <a:xfrm>
            <a:off x="3503100" y="143150"/>
            <a:ext cx="213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Download file</a:t>
            </a:r>
            <a:endParaRPr sz="1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107"/>
          <p:cNvSpPr txBox="1"/>
          <p:nvPr/>
        </p:nvSpPr>
        <p:spPr>
          <a:xfrm>
            <a:off x="39100" y="667663"/>
            <a:ext cx="8255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--input-file option: download from multiple URL</a:t>
            </a:r>
            <a:endParaRPr sz="13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5" name="Google Shape;1105;p107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874300" y="1500300"/>
            <a:ext cx="5862975" cy="13691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6" name="Google Shape;1106;p107"/>
          <p:cNvSpPr txBox="1"/>
          <p:nvPr/>
        </p:nvSpPr>
        <p:spPr>
          <a:xfrm>
            <a:off x="485650" y="1115388"/>
            <a:ext cx="8255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Create a text file containing URLs, each line includes a URL, use: nano.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107"/>
          <p:cNvSpPr txBox="1"/>
          <p:nvPr/>
        </p:nvSpPr>
        <p:spPr>
          <a:xfrm>
            <a:off x="444300" y="3109325"/>
            <a:ext cx="2673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wget --input-file link_down.txt</a:t>
            </a:r>
            <a:endParaRPr sz="13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08" name="Google Shape;1108;p107"/>
          <p:cNvPicPr preferRelativeResize="0"/>
          <p:nvPr/>
        </p:nvPicPr>
        <p:blipFill rotWithShape="1">
          <a:blip r:embed="rId2"/>
          <a:srcRect r="47478" b="96883"/>
          <a:stretch>
            <a:fillRect/>
          </a:stretch>
        </p:blipFill>
        <p:spPr>
          <a:xfrm>
            <a:off x="485650" y="3697500"/>
            <a:ext cx="7811649" cy="31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108"/>
          <p:cNvSpPr txBox="1"/>
          <p:nvPr/>
        </p:nvSpPr>
        <p:spPr>
          <a:xfrm>
            <a:off x="496650" y="1533675"/>
            <a:ext cx="8150700" cy="12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4572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Arial"/>
              <a:buNone/>
            </a:pPr>
            <a:r>
              <a:rPr lang="en-GB" sz="5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4. File permission</a:t>
            </a:r>
            <a:endParaRPr sz="5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10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18" name="Shape 1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9" name="Google Shape;1119;p109"/>
          <p:cNvPicPr preferRelativeResize="0"/>
          <p:nvPr/>
        </p:nvPicPr>
        <p:blipFill rotWithShape="1">
          <a:blip r:embed="rId1"/>
          <a:srcRect t="84190" r="31086" b="3771"/>
          <a:stretch>
            <a:fillRect/>
          </a:stretch>
        </p:blipFill>
        <p:spPr>
          <a:xfrm>
            <a:off x="1338029" y="871087"/>
            <a:ext cx="7087172" cy="520381"/>
          </a:xfrm>
          <a:prstGeom prst="rect">
            <a:avLst/>
          </a:prstGeom>
          <a:noFill/>
          <a:ln>
            <a:noFill/>
          </a:ln>
        </p:spPr>
      </p:pic>
      <p:sp>
        <p:nvSpPr>
          <p:cNvPr id="1120" name="Google Shape;1120;p109"/>
          <p:cNvSpPr/>
          <p:nvPr/>
        </p:nvSpPr>
        <p:spPr>
          <a:xfrm>
            <a:off x="1455060" y="774481"/>
            <a:ext cx="277200" cy="691200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109"/>
          <p:cNvSpPr/>
          <p:nvPr/>
        </p:nvSpPr>
        <p:spPr>
          <a:xfrm>
            <a:off x="1747258" y="774481"/>
            <a:ext cx="277200" cy="691200"/>
          </a:xfrm>
          <a:prstGeom prst="rect">
            <a:avLst/>
          </a:prstGeom>
          <a:noFill/>
          <a:ln w="9525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109"/>
          <p:cNvSpPr/>
          <p:nvPr/>
        </p:nvSpPr>
        <p:spPr>
          <a:xfrm>
            <a:off x="2039456" y="774315"/>
            <a:ext cx="277200" cy="691200"/>
          </a:xfrm>
          <a:prstGeom prst="rect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109"/>
          <p:cNvSpPr/>
          <p:nvPr/>
        </p:nvSpPr>
        <p:spPr>
          <a:xfrm>
            <a:off x="2693912" y="757425"/>
            <a:ext cx="987000" cy="6912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109"/>
          <p:cNvSpPr/>
          <p:nvPr/>
        </p:nvSpPr>
        <p:spPr>
          <a:xfrm>
            <a:off x="3758621" y="774304"/>
            <a:ext cx="1029900" cy="691200"/>
          </a:xfrm>
          <a:prstGeom prst="rect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109"/>
          <p:cNvSpPr txBox="1"/>
          <p:nvPr/>
        </p:nvSpPr>
        <p:spPr>
          <a:xfrm>
            <a:off x="4565698" y="1702800"/>
            <a:ext cx="10965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user </a:t>
            </a:r>
            <a:r>
              <a:rPr lang="en-GB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 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6" name="Google Shape;1126;p109"/>
          <p:cNvCxnSpPr>
            <a:stCxn id="1124" idx="2"/>
          </p:cNvCxnSpPr>
          <p:nvPr/>
        </p:nvCxnSpPr>
        <p:spPr>
          <a:xfrm>
            <a:off x="4273571" y="1465504"/>
            <a:ext cx="586800" cy="3138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7" name="Google Shape;1127;p109"/>
          <p:cNvCxnSpPr>
            <a:stCxn id="1123" idx="2"/>
          </p:cNvCxnSpPr>
          <p:nvPr/>
        </p:nvCxnSpPr>
        <p:spPr>
          <a:xfrm>
            <a:off x="3187412" y="1448625"/>
            <a:ext cx="301800" cy="2931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8" name="Google Shape;1128;p109"/>
          <p:cNvCxnSpPr>
            <a:stCxn id="1122" idx="2"/>
          </p:cNvCxnSpPr>
          <p:nvPr/>
        </p:nvCxnSpPr>
        <p:spPr>
          <a:xfrm>
            <a:off x="2178056" y="1465515"/>
            <a:ext cx="346800" cy="389700"/>
          </a:xfrm>
          <a:prstGeom prst="straightConnector1">
            <a:avLst/>
          </a:prstGeom>
          <a:noFill/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29" name="Google Shape;1129;p109"/>
          <p:cNvCxnSpPr>
            <a:stCxn id="1121" idx="2"/>
          </p:cNvCxnSpPr>
          <p:nvPr/>
        </p:nvCxnSpPr>
        <p:spPr>
          <a:xfrm flipH="1">
            <a:off x="1796758" y="1465681"/>
            <a:ext cx="89100" cy="4935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30" name="Google Shape;1130;p109"/>
          <p:cNvCxnSpPr>
            <a:stCxn id="1120" idx="2"/>
          </p:cNvCxnSpPr>
          <p:nvPr/>
        </p:nvCxnSpPr>
        <p:spPr>
          <a:xfrm flipH="1">
            <a:off x="804060" y="1465681"/>
            <a:ext cx="789600" cy="29490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131" name="Google Shape;1131;p109"/>
          <p:cNvSpPr txBox="1"/>
          <p:nvPr/>
        </p:nvSpPr>
        <p:spPr>
          <a:xfrm>
            <a:off x="1517450" y="2960600"/>
            <a:ext cx="1853100" cy="144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Meaning of r, w, x, -:</a:t>
            </a:r>
            <a:endParaRPr sz="14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-GB"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readable</a:t>
            </a:r>
            <a:endParaRPr sz="17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</a:t>
            </a:r>
            <a:r>
              <a:rPr lang="en-GB"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writeable</a:t>
            </a:r>
            <a:endParaRPr sz="17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GB"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= executable</a:t>
            </a:r>
            <a:endParaRPr sz="17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-GB" sz="17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</a:t>
            </a:r>
            <a:r>
              <a:rPr lang="en-GB" sz="17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 = denied</a:t>
            </a:r>
            <a:endParaRPr sz="17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109"/>
          <p:cNvSpPr txBox="1"/>
          <p:nvPr/>
        </p:nvSpPr>
        <p:spPr>
          <a:xfrm>
            <a:off x="3216875" y="1702800"/>
            <a:ext cx="1027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Owner</a:t>
            </a:r>
            <a:r>
              <a:rPr lang="en-GB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of file</a:t>
            </a:r>
            <a:endParaRPr sz="11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(user_name)</a:t>
            </a:r>
            <a:endParaRPr sz="11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109"/>
          <p:cNvSpPr txBox="1"/>
          <p:nvPr/>
        </p:nvSpPr>
        <p:spPr>
          <a:xfrm>
            <a:off x="217827" y="1702800"/>
            <a:ext cx="1216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en-GB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 (or </a:t>
            </a:r>
            <a:r>
              <a:rPr lang="en-GB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owner</a:t>
            </a:r>
            <a:r>
              <a:rPr lang="en-GB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1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permission</a:t>
            </a:r>
            <a:endParaRPr sz="1100" b="0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109"/>
          <p:cNvSpPr txBox="1"/>
          <p:nvPr/>
        </p:nvSpPr>
        <p:spPr>
          <a:xfrm>
            <a:off x="1372238" y="1834775"/>
            <a:ext cx="1027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permission</a:t>
            </a:r>
            <a:endParaRPr sz="11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109"/>
          <p:cNvSpPr txBox="1"/>
          <p:nvPr/>
        </p:nvSpPr>
        <p:spPr>
          <a:xfrm>
            <a:off x="2340249" y="1798875"/>
            <a:ext cx="876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</a:t>
            </a:r>
            <a:endParaRPr sz="11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permission</a:t>
            </a:r>
            <a:endParaRPr sz="1100" b="1" i="0" u="none" strike="noStrike" cap="none">
              <a:solidFill>
                <a:srgbClr val="59595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10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37" name="Google Shape;1137;p109"/>
          <p:cNvSpPr txBox="1"/>
          <p:nvPr/>
        </p:nvSpPr>
        <p:spPr>
          <a:xfrm>
            <a:off x="4572000" y="2571750"/>
            <a:ext cx="3714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snap</a:t>
            </a:r>
            <a:r>
              <a:rPr lang="en-GB" sz="1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directory </a:t>
            </a:r>
            <a:endParaRPr sz="11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User permission: read (yes), write (yes), execute (yes).</a:t>
            </a: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Group permission: read (no), write (no), execute (no).</a:t>
            </a: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Other permission: read (no), write (no, execute(no).</a:t>
            </a: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109"/>
          <p:cNvSpPr txBox="1"/>
          <p:nvPr/>
        </p:nvSpPr>
        <p:spPr>
          <a:xfrm>
            <a:off x="4634700" y="3545600"/>
            <a:ext cx="37143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Templates</a:t>
            </a:r>
            <a:r>
              <a:rPr lang="en-GB" sz="11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directory </a:t>
            </a:r>
            <a:endParaRPr sz="11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User permission: read (yes), write (yes), execute (yes).</a:t>
            </a: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Group permission: read (yes), write (no), execute (yes).</a:t>
            </a: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 sz="11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- Other permission: read (yes), write (no), execute (yes).</a:t>
            </a:r>
            <a:endParaRPr sz="11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109"/>
          <p:cNvSpPr txBox="1"/>
          <p:nvPr/>
        </p:nvSpPr>
        <p:spPr>
          <a:xfrm>
            <a:off x="141625" y="259150"/>
            <a:ext cx="1897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When run: ls -l</a:t>
            </a:r>
            <a:endParaRPr sz="16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1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45" name="Google Shape;1145;p110"/>
          <p:cNvSpPr txBox="1"/>
          <p:nvPr/>
        </p:nvSpPr>
        <p:spPr>
          <a:xfrm>
            <a:off x="3914050" y="4676575"/>
            <a:ext cx="173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1"/>
              </a:rPr>
              <a:t>https://shorturl.at/prOPY</a:t>
            </a: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110"/>
          <p:cNvSpPr txBox="1"/>
          <p:nvPr/>
        </p:nvSpPr>
        <p:spPr>
          <a:xfrm>
            <a:off x="3465250" y="142375"/>
            <a:ext cx="2629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GB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Permission Attributes</a:t>
            </a:r>
            <a:endParaRPr sz="16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47" name="Google Shape;1147;p110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154313" y="613338"/>
            <a:ext cx="6835364" cy="402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p111"/>
          <p:cNvSpPr txBox="1"/>
          <p:nvPr/>
        </p:nvSpPr>
        <p:spPr>
          <a:xfrm>
            <a:off x="156625" y="456000"/>
            <a:ext cx="88644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To change the mode (permissions) of a file or directory, use the </a:t>
            </a:r>
            <a:r>
              <a:rPr lang="en-GB" sz="1300" b="1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chmod</a:t>
            </a: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command. 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chmod supports </a:t>
            </a:r>
            <a:r>
              <a:rPr lang="en-GB" sz="13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two distinct ways</a:t>
            </a:r>
            <a:r>
              <a:rPr lang="en-GB" sz="13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 of specifying mode changes:</a:t>
            </a:r>
            <a:endParaRPr sz="13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111"/>
          <p:cNvSpPr txBox="1"/>
          <p:nvPr/>
        </p:nvSpPr>
        <p:spPr>
          <a:xfrm>
            <a:off x="2997750" y="124875"/>
            <a:ext cx="3148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chmod: Change File Mode</a:t>
            </a:r>
            <a:endParaRPr sz="1800" b="1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1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</a:fld>
            <a:endParaRPr lang="en-GB"/>
          </a:p>
        </p:txBody>
      </p:sp>
      <p:sp>
        <p:nvSpPr>
          <p:cNvPr id="1155" name="Google Shape;1155;p111"/>
          <p:cNvSpPr txBox="1"/>
          <p:nvPr/>
        </p:nvSpPr>
        <p:spPr>
          <a:xfrm>
            <a:off x="82700" y="91920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1. Octal number representation</a:t>
            </a:r>
            <a:endParaRPr sz="13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6" name="Google Shape;1156;p111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156625" y="1524488"/>
            <a:ext cx="3327175" cy="2526208"/>
          </a:xfrm>
          <a:prstGeom prst="rect">
            <a:avLst/>
          </a:prstGeom>
          <a:noFill/>
          <a:ln>
            <a:noFill/>
          </a:ln>
        </p:spPr>
      </p:pic>
      <p:sp>
        <p:nvSpPr>
          <p:cNvPr id="1157" name="Google Shape;1157;p111"/>
          <p:cNvSpPr txBox="1"/>
          <p:nvPr/>
        </p:nvSpPr>
        <p:spPr>
          <a:xfrm>
            <a:off x="233338" y="4136063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GB" sz="13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File Modes in Binary and Octal</a:t>
            </a:r>
            <a:endParaRPr sz="13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111"/>
          <p:cNvSpPr txBox="1"/>
          <p:nvPr/>
        </p:nvSpPr>
        <p:spPr>
          <a:xfrm>
            <a:off x="0" y="4804800"/>
            <a:ext cx="1731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GB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https://shorturl.at/prOPY</a:t>
            </a:r>
            <a:r>
              <a:rPr lang="en-GB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9" name="Google Shape;1159;p111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3691366" y="3146138"/>
            <a:ext cx="5164309" cy="1465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0" name="Google Shape;1160;p111"/>
          <p:cNvPicPr preferRelativeResize="0"/>
          <p:nvPr/>
        </p:nvPicPr>
        <p:blipFill rotWithShape="1">
          <a:blip r:embed="rId4"/>
          <a:srcRect/>
          <a:stretch>
            <a:fillRect/>
          </a:stretch>
        </p:blipFill>
        <p:spPr>
          <a:xfrm>
            <a:off x="4822543" y="1215552"/>
            <a:ext cx="2835770" cy="400200"/>
          </a:xfrm>
          <a:prstGeom prst="rect">
            <a:avLst/>
          </a:prstGeom>
          <a:noFill/>
          <a:ln>
            <a:noFill/>
          </a:ln>
        </p:spPr>
      </p:pic>
      <p:sp>
        <p:nvSpPr>
          <p:cNvPr id="1161" name="Google Shape;1161;p111"/>
          <p:cNvSpPr txBox="1"/>
          <p:nvPr/>
        </p:nvSpPr>
        <p:spPr>
          <a:xfrm>
            <a:off x="4515025" y="2104150"/>
            <a:ext cx="851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rwx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user</a:t>
            </a: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111"/>
          <p:cNvSpPr txBox="1"/>
          <p:nvPr/>
        </p:nvSpPr>
        <p:spPr>
          <a:xfrm>
            <a:off x="5756701" y="2062800"/>
            <a:ext cx="10908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r-x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group</a:t>
            </a: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111"/>
          <p:cNvSpPr txBox="1"/>
          <p:nvPr/>
        </p:nvSpPr>
        <p:spPr>
          <a:xfrm>
            <a:off x="7268675" y="2011500"/>
            <a:ext cx="9675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r-x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GB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other</a:t>
            </a:r>
            <a:r>
              <a:rPr lang="en-GB"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800" b="0" i="0" u="none" strike="noStrike" cap="non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64" name="Google Shape;1164;p111"/>
          <p:cNvCxnSpPr>
            <a:stCxn id="1160" idx="2"/>
          </p:cNvCxnSpPr>
          <p:nvPr/>
        </p:nvCxnSpPr>
        <p:spPr>
          <a:xfrm>
            <a:off x="6240428" y="1615752"/>
            <a:ext cx="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5" name="Google Shape;1165;p111"/>
          <p:cNvCxnSpPr/>
          <p:nvPr/>
        </p:nvCxnSpPr>
        <p:spPr>
          <a:xfrm rot="10800000" flipH="1">
            <a:off x="6153450" y="1549500"/>
            <a:ext cx="174000" cy="4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6" name="Google Shape;1166;p111"/>
          <p:cNvCxnSpPr/>
          <p:nvPr/>
        </p:nvCxnSpPr>
        <p:spPr>
          <a:xfrm>
            <a:off x="6229650" y="1561700"/>
            <a:ext cx="10200" cy="6228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7" name="Google Shape;1167;p111"/>
          <p:cNvCxnSpPr/>
          <p:nvPr/>
        </p:nvCxnSpPr>
        <p:spPr>
          <a:xfrm rot="10800000" flipH="1">
            <a:off x="5937550" y="1549500"/>
            <a:ext cx="174000" cy="4800"/>
          </a:xfrm>
          <a:prstGeom prst="straightConnector1">
            <a:avLst/>
          </a:prstGeom>
          <a:noFill/>
          <a:ln w="1905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68" name="Google Shape;1168;p111"/>
          <p:cNvCxnSpPr/>
          <p:nvPr/>
        </p:nvCxnSpPr>
        <p:spPr>
          <a:xfrm flipH="1">
            <a:off x="5181700" y="1570575"/>
            <a:ext cx="850800" cy="73230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169" name="Google Shape;1169;p111"/>
          <p:cNvCxnSpPr/>
          <p:nvPr/>
        </p:nvCxnSpPr>
        <p:spPr>
          <a:xfrm rot="10800000" flipH="1">
            <a:off x="6356650" y="1549500"/>
            <a:ext cx="174000" cy="4800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70" name="Google Shape;1170;p111"/>
          <p:cNvCxnSpPr/>
          <p:nvPr/>
        </p:nvCxnSpPr>
        <p:spPr>
          <a:xfrm>
            <a:off x="6438900" y="1566325"/>
            <a:ext cx="1104900" cy="669000"/>
          </a:xfrm>
          <a:prstGeom prst="straightConnector1">
            <a:avLst/>
          </a:prstGeom>
          <a:noFill/>
          <a:ln w="9525" cap="flat" cmpd="sng">
            <a:solidFill>
              <a:schemeClr val="accent5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21281</Words>
  <Application>WPS Presentation</Application>
  <PresentationFormat/>
  <Paragraphs>1250</Paragraphs>
  <Slides>109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109</vt:i4>
      </vt:variant>
    </vt:vector>
  </HeadingPairs>
  <TitlesOfParts>
    <vt:vector size="122" baseType="lpstr">
      <vt:lpstr>Arial</vt:lpstr>
      <vt:lpstr>SimSun</vt:lpstr>
      <vt:lpstr>Wingdings</vt:lpstr>
      <vt:lpstr>Arial</vt:lpstr>
      <vt:lpstr>Nunito</vt:lpstr>
      <vt:lpstr>Roboto Mono</vt:lpstr>
      <vt:lpstr>Roboto</vt:lpstr>
      <vt:lpstr>DejaVu Sans</vt:lpstr>
      <vt:lpstr>微软雅黑</vt:lpstr>
      <vt:lpstr>Droid Sans Fallback</vt:lpstr>
      <vt:lpstr>Arial Unicode MS</vt:lpstr>
      <vt:lpstr>URW Bookman</vt:lpstr>
      <vt:lpstr>Simple Light</vt:lpstr>
      <vt:lpstr>and basic Linux command part 1</vt:lpstr>
      <vt:lpstr>Contents</vt:lpstr>
      <vt:lpstr>Contents</vt:lpstr>
      <vt:lpstr>Introduction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Some ways to get the Terminal</vt:lpstr>
      <vt:lpstr>Step by step in install  dual boot ubuntu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How to install tools?</vt:lpstr>
      <vt:lpstr>PowerPoint 演示文稿</vt:lpstr>
      <vt:lpstr>PowerPoint 演示文稿</vt:lpstr>
      <vt:lpstr>PowerPoint 演示文稿</vt:lpstr>
      <vt:lpstr>PowerPoint 演示文稿</vt:lpstr>
      <vt:lpstr>App in desktop</vt:lpstr>
      <vt:lpstr>Install WPS Office  with support of Chat GPT</vt:lpstr>
      <vt:lpstr>PowerPoint 演示文稿</vt:lpstr>
      <vt:lpstr>Install Chrome with support of Chat GPT</vt:lpstr>
      <vt:lpstr>PowerPoint 演示文稿</vt:lpstr>
      <vt:lpstr>Install R and Rstudio  </vt:lpstr>
      <vt:lpstr>Install R </vt:lpstr>
      <vt:lpstr>PowerPoint 演示文稿</vt:lpstr>
      <vt:lpstr>Orthers platforms for R</vt:lpstr>
      <vt:lpstr>Orthers platforms for R </vt:lpstr>
      <vt:lpstr>Python for window</vt:lpstr>
      <vt:lpstr>Tools version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Using chat GPT to learn code</vt:lpstr>
      <vt:lpstr>2. Some basic Linux commands work with files and directories</vt:lpstr>
      <vt:lpstr>change working directory</vt:lpstr>
      <vt:lpstr>Path shortcuts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Homework</vt:lpstr>
      <vt:lpstr>Basic Linux commands part 2</vt:lpstr>
      <vt:lpstr>PowerPoint 演示文稿</vt:lpstr>
      <vt:lpstr>PowerPoint 演示文稿</vt:lpstr>
      <vt:lpstr>Homework</vt:lpstr>
      <vt:lpstr>Contents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Ubuntu and basic Linux command part 1</dc:title>
  <dc:creator/>
  <cp:lastModifiedBy>huyha</cp:lastModifiedBy>
  <cp:revision>2</cp:revision>
  <dcterms:created xsi:type="dcterms:W3CDTF">2025-11-10T15:56:08Z</dcterms:created>
  <dcterms:modified xsi:type="dcterms:W3CDTF">2025-11-10T15:56:08Z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